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72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240C1-298D-4C77-B93A-E77EDE2E1533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4618C65-6500-4CDB-88AF-07CC6DA839C9}">
      <dgm:prSet/>
      <dgm:spPr/>
      <dgm:t>
        <a:bodyPr/>
        <a:lstStyle/>
        <a:p>
          <a:r>
            <a:rPr lang="en-US"/>
            <a:t>Objective: Predict and explain variations in total personal income (inctot)</a:t>
          </a:r>
        </a:p>
      </dgm:t>
    </dgm:pt>
    <dgm:pt modelId="{374C949C-4291-4126-9973-84E609EBA80A}" type="parTrans" cxnId="{CC183E28-AA0A-445D-A220-DDBD2992D1AA}">
      <dgm:prSet/>
      <dgm:spPr/>
      <dgm:t>
        <a:bodyPr/>
        <a:lstStyle/>
        <a:p>
          <a:endParaRPr lang="en-US"/>
        </a:p>
      </dgm:t>
    </dgm:pt>
    <dgm:pt modelId="{491C514E-53C6-43C1-A22B-9B4B51725B5C}" type="sibTrans" cxnId="{CC183E28-AA0A-445D-A220-DDBD2992D1AA}">
      <dgm:prSet/>
      <dgm:spPr/>
      <dgm:t>
        <a:bodyPr/>
        <a:lstStyle/>
        <a:p>
          <a:endParaRPr lang="en-US"/>
        </a:p>
      </dgm:t>
    </dgm:pt>
    <dgm:pt modelId="{D0D82C85-9B60-41D8-90B3-D36C94806381}">
      <dgm:prSet/>
      <dgm:spPr/>
      <dgm:t>
        <a:bodyPr/>
        <a:lstStyle/>
        <a:p>
          <a:r>
            <a:rPr lang="en-US"/>
            <a:t>Dataset: 2023 American Community Survey (ACS)</a:t>
          </a:r>
        </a:p>
      </dgm:t>
    </dgm:pt>
    <dgm:pt modelId="{2762B3D9-16D9-44E7-B94A-7753C2561D04}" type="parTrans" cxnId="{DA257469-CE2C-47F8-8392-A0E2A1AB3DE0}">
      <dgm:prSet/>
      <dgm:spPr/>
      <dgm:t>
        <a:bodyPr/>
        <a:lstStyle/>
        <a:p>
          <a:endParaRPr lang="en-US"/>
        </a:p>
      </dgm:t>
    </dgm:pt>
    <dgm:pt modelId="{006B1AFA-705D-471F-AEE9-52E6AFCA1F87}" type="sibTrans" cxnId="{DA257469-CE2C-47F8-8392-A0E2A1AB3DE0}">
      <dgm:prSet/>
      <dgm:spPr/>
      <dgm:t>
        <a:bodyPr/>
        <a:lstStyle/>
        <a:p>
          <a:endParaRPr lang="en-US"/>
        </a:p>
      </dgm:t>
    </dgm:pt>
    <dgm:pt modelId="{CBC6E652-37D7-4312-A7B1-E6F2C71535A2}">
      <dgm:prSet/>
      <dgm:spPr/>
      <dgm:t>
        <a:bodyPr/>
        <a:lstStyle/>
        <a:p>
          <a:r>
            <a:rPr lang="en-US"/>
            <a:t>Population: U.S. residents aged 18–64</a:t>
          </a:r>
        </a:p>
      </dgm:t>
    </dgm:pt>
    <dgm:pt modelId="{EAB304AD-BCAF-494D-8362-226A789037E8}" type="parTrans" cxnId="{62425388-43D6-406E-97A5-923819A75E0D}">
      <dgm:prSet/>
      <dgm:spPr/>
      <dgm:t>
        <a:bodyPr/>
        <a:lstStyle/>
        <a:p>
          <a:endParaRPr lang="en-US"/>
        </a:p>
      </dgm:t>
    </dgm:pt>
    <dgm:pt modelId="{FC5A1DE5-09B9-483B-9EB7-3DE70A15A57E}" type="sibTrans" cxnId="{62425388-43D6-406E-97A5-923819A75E0D}">
      <dgm:prSet/>
      <dgm:spPr/>
      <dgm:t>
        <a:bodyPr/>
        <a:lstStyle/>
        <a:p>
          <a:endParaRPr lang="en-US"/>
        </a:p>
      </dgm:t>
    </dgm:pt>
    <dgm:pt modelId="{A29316A9-FA5B-4509-B256-477D785912F3}">
      <dgm:prSet/>
      <dgm:spPr/>
      <dgm:t>
        <a:bodyPr/>
        <a:lstStyle/>
        <a:p>
          <a:r>
            <a:rPr lang="en-US"/>
            <a:t>Outcome: Total Personal Income (continuous)</a:t>
          </a:r>
        </a:p>
      </dgm:t>
    </dgm:pt>
    <dgm:pt modelId="{60E7905E-7B59-4491-917D-A7C0DAB0B630}" type="parTrans" cxnId="{A0304E86-3E28-4F82-884B-AD53B42817D5}">
      <dgm:prSet/>
      <dgm:spPr/>
      <dgm:t>
        <a:bodyPr/>
        <a:lstStyle/>
        <a:p>
          <a:endParaRPr lang="en-US"/>
        </a:p>
      </dgm:t>
    </dgm:pt>
    <dgm:pt modelId="{13072225-2C9C-4809-B054-909FD30AA78D}" type="sibTrans" cxnId="{A0304E86-3E28-4F82-884B-AD53B42817D5}">
      <dgm:prSet/>
      <dgm:spPr/>
      <dgm:t>
        <a:bodyPr/>
        <a:lstStyle/>
        <a:p>
          <a:endParaRPr lang="en-US"/>
        </a:p>
      </dgm:t>
    </dgm:pt>
    <dgm:pt modelId="{85C1920E-D69D-49A7-9F2C-C04789D12CEB}">
      <dgm:prSet/>
      <dgm:spPr/>
      <dgm:t>
        <a:bodyPr/>
        <a:lstStyle/>
        <a:p>
          <a:r>
            <a:rPr lang="en-US"/>
            <a:t>Methods: Descriptive analytics + Linear regression + Feature selection</a:t>
          </a:r>
        </a:p>
      </dgm:t>
    </dgm:pt>
    <dgm:pt modelId="{C74F17E9-DB7E-4FE4-BB7A-05F0E97652A4}" type="parTrans" cxnId="{999A8921-6534-421C-8497-8D50B0EE07B2}">
      <dgm:prSet/>
      <dgm:spPr/>
      <dgm:t>
        <a:bodyPr/>
        <a:lstStyle/>
        <a:p>
          <a:endParaRPr lang="en-US"/>
        </a:p>
      </dgm:t>
    </dgm:pt>
    <dgm:pt modelId="{5B8FD9FA-777B-46CD-B362-0DE1BB3E4D37}" type="sibTrans" cxnId="{999A8921-6534-421C-8497-8D50B0EE07B2}">
      <dgm:prSet/>
      <dgm:spPr/>
      <dgm:t>
        <a:bodyPr/>
        <a:lstStyle/>
        <a:p>
          <a:endParaRPr lang="en-US"/>
        </a:p>
      </dgm:t>
    </dgm:pt>
    <dgm:pt modelId="{7C46AB17-9AEC-4D13-AE09-0EF161712872}" type="pres">
      <dgm:prSet presAssocID="{799240C1-298D-4C77-B93A-E77EDE2E1533}" presName="vert0" presStyleCnt="0">
        <dgm:presLayoutVars>
          <dgm:dir/>
          <dgm:animOne val="branch"/>
          <dgm:animLvl val="lvl"/>
        </dgm:presLayoutVars>
      </dgm:prSet>
      <dgm:spPr/>
    </dgm:pt>
    <dgm:pt modelId="{F057B982-66F3-472B-8FCE-3C86D94A2E92}" type="pres">
      <dgm:prSet presAssocID="{84618C65-6500-4CDB-88AF-07CC6DA839C9}" presName="thickLine" presStyleLbl="alignNode1" presStyleIdx="0" presStyleCnt="5"/>
      <dgm:spPr/>
    </dgm:pt>
    <dgm:pt modelId="{F5D3DDDD-48BE-4A89-818A-DD82BCC2EDE6}" type="pres">
      <dgm:prSet presAssocID="{84618C65-6500-4CDB-88AF-07CC6DA839C9}" presName="horz1" presStyleCnt="0"/>
      <dgm:spPr/>
    </dgm:pt>
    <dgm:pt modelId="{860EC4B4-A382-4756-ABE2-BF2BF065CA34}" type="pres">
      <dgm:prSet presAssocID="{84618C65-6500-4CDB-88AF-07CC6DA839C9}" presName="tx1" presStyleLbl="revTx" presStyleIdx="0" presStyleCnt="5"/>
      <dgm:spPr/>
    </dgm:pt>
    <dgm:pt modelId="{FC27EB3D-01DD-4DAA-9348-F238878E4E61}" type="pres">
      <dgm:prSet presAssocID="{84618C65-6500-4CDB-88AF-07CC6DA839C9}" presName="vert1" presStyleCnt="0"/>
      <dgm:spPr/>
    </dgm:pt>
    <dgm:pt modelId="{87B2C376-0E68-4D55-9EC9-7B30FDBE2605}" type="pres">
      <dgm:prSet presAssocID="{D0D82C85-9B60-41D8-90B3-D36C94806381}" presName="thickLine" presStyleLbl="alignNode1" presStyleIdx="1" presStyleCnt="5"/>
      <dgm:spPr/>
    </dgm:pt>
    <dgm:pt modelId="{EB5CF801-9440-4CEC-819D-E9450EC1BB8A}" type="pres">
      <dgm:prSet presAssocID="{D0D82C85-9B60-41D8-90B3-D36C94806381}" presName="horz1" presStyleCnt="0"/>
      <dgm:spPr/>
    </dgm:pt>
    <dgm:pt modelId="{16B09173-AFD1-4EA9-BB61-4A8EA3AAF366}" type="pres">
      <dgm:prSet presAssocID="{D0D82C85-9B60-41D8-90B3-D36C94806381}" presName="tx1" presStyleLbl="revTx" presStyleIdx="1" presStyleCnt="5"/>
      <dgm:spPr/>
    </dgm:pt>
    <dgm:pt modelId="{AC074E5E-EAA6-4100-9981-E3190C17B7F7}" type="pres">
      <dgm:prSet presAssocID="{D0D82C85-9B60-41D8-90B3-D36C94806381}" presName="vert1" presStyleCnt="0"/>
      <dgm:spPr/>
    </dgm:pt>
    <dgm:pt modelId="{B1060F74-37B1-4361-BCAC-2ECDB3B6E3F9}" type="pres">
      <dgm:prSet presAssocID="{CBC6E652-37D7-4312-A7B1-E6F2C71535A2}" presName="thickLine" presStyleLbl="alignNode1" presStyleIdx="2" presStyleCnt="5"/>
      <dgm:spPr/>
    </dgm:pt>
    <dgm:pt modelId="{392F0958-D41A-4DEC-A54B-A3F970F7DDC6}" type="pres">
      <dgm:prSet presAssocID="{CBC6E652-37D7-4312-A7B1-E6F2C71535A2}" presName="horz1" presStyleCnt="0"/>
      <dgm:spPr/>
    </dgm:pt>
    <dgm:pt modelId="{A0DEB89B-0387-4BC7-A240-6F376C5F8B53}" type="pres">
      <dgm:prSet presAssocID="{CBC6E652-37D7-4312-A7B1-E6F2C71535A2}" presName="tx1" presStyleLbl="revTx" presStyleIdx="2" presStyleCnt="5"/>
      <dgm:spPr/>
    </dgm:pt>
    <dgm:pt modelId="{37A1ED46-EA2C-4739-BD05-818696221C5A}" type="pres">
      <dgm:prSet presAssocID="{CBC6E652-37D7-4312-A7B1-E6F2C71535A2}" presName="vert1" presStyleCnt="0"/>
      <dgm:spPr/>
    </dgm:pt>
    <dgm:pt modelId="{9F9E0821-7358-4E1D-A139-624067F8E3F2}" type="pres">
      <dgm:prSet presAssocID="{A29316A9-FA5B-4509-B256-477D785912F3}" presName="thickLine" presStyleLbl="alignNode1" presStyleIdx="3" presStyleCnt="5"/>
      <dgm:spPr/>
    </dgm:pt>
    <dgm:pt modelId="{A74A1745-CFAE-4779-8061-B342E819A61F}" type="pres">
      <dgm:prSet presAssocID="{A29316A9-FA5B-4509-B256-477D785912F3}" presName="horz1" presStyleCnt="0"/>
      <dgm:spPr/>
    </dgm:pt>
    <dgm:pt modelId="{E4DEF7BC-9107-4F04-B125-B86FFEC25A09}" type="pres">
      <dgm:prSet presAssocID="{A29316A9-FA5B-4509-B256-477D785912F3}" presName="tx1" presStyleLbl="revTx" presStyleIdx="3" presStyleCnt="5"/>
      <dgm:spPr/>
    </dgm:pt>
    <dgm:pt modelId="{7E37F198-6BD7-4F71-B07A-11DE378079F4}" type="pres">
      <dgm:prSet presAssocID="{A29316A9-FA5B-4509-B256-477D785912F3}" presName="vert1" presStyleCnt="0"/>
      <dgm:spPr/>
    </dgm:pt>
    <dgm:pt modelId="{5945A8BE-F86B-43E3-88DF-7A4FFDD17D9E}" type="pres">
      <dgm:prSet presAssocID="{85C1920E-D69D-49A7-9F2C-C04789D12CEB}" presName="thickLine" presStyleLbl="alignNode1" presStyleIdx="4" presStyleCnt="5"/>
      <dgm:spPr/>
    </dgm:pt>
    <dgm:pt modelId="{C60A2752-502D-4F2D-B060-F856664759D7}" type="pres">
      <dgm:prSet presAssocID="{85C1920E-D69D-49A7-9F2C-C04789D12CEB}" presName="horz1" presStyleCnt="0"/>
      <dgm:spPr/>
    </dgm:pt>
    <dgm:pt modelId="{FC4E3F5A-002A-4D6D-A18D-AF2658C524B0}" type="pres">
      <dgm:prSet presAssocID="{85C1920E-D69D-49A7-9F2C-C04789D12CEB}" presName="tx1" presStyleLbl="revTx" presStyleIdx="4" presStyleCnt="5"/>
      <dgm:spPr/>
    </dgm:pt>
    <dgm:pt modelId="{25ACD100-EBD6-4097-B328-0693C1B3CC12}" type="pres">
      <dgm:prSet presAssocID="{85C1920E-D69D-49A7-9F2C-C04789D12CEB}" presName="vert1" presStyleCnt="0"/>
      <dgm:spPr/>
    </dgm:pt>
  </dgm:ptLst>
  <dgm:cxnLst>
    <dgm:cxn modelId="{999A8921-6534-421C-8497-8D50B0EE07B2}" srcId="{799240C1-298D-4C77-B93A-E77EDE2E1533}" destId="{85C1920E-D69D-49A7-9F2C-C04789D12CEB}" srcOrd="4" destOrd="0" parTransId="{C74F17E9-DB7E-4FE4-BB7A-05F0E97652A4}" sibTransId="{5B8FD9FA-777B-46CD-B362-0DE1BB3E4D37}"/>
    <dgm:cxn modelId="{782F1322-E742-4EFA-900F-1CD0FD836662}" type="presOf" srcId="{CBC6E652-37D7-4312-A7B1-E6F2C71535A2}" destId="{A0DEB89B-0387-4BC7-A240-6F376C5F8B53}" srcOrd="0" destOrd="0" presId="urn:microsoft.com/office/officeart/2008/layout/LinedList"/>
    <dgm:cxn modelId="{CC183E28-AA0A-445D-A220-DDBD2992D1AA}" srcId="{799240C1-298D-4C77-B93A-E77EDE2E1533}" destId="{84618C65-6500-4CDB-88AF-07CC6DA839C9}" srcOrd="0" destOrd="0" parTransId="{374C949C-4291-4126-9973-84E609EBA80A}" sibTransId="{491C514E-53C6-43C1-A22B-9B4B51725B5C}"/>
    <dgm:cxn modelId="{0595FE2B-7B54-4D8D-B956-A491B2AA2B19}" type="presOf" srcId="{799240C1-298D-4C77-B93A-E77EDE2E1533}" destId="{7C46AB17-9AEC-4D13-AE09-0EF161712872}" srcOrd="0" destOrd="0" presId="urn:microsoft.com/office/officeart/2008/layout/LinedList"/>
    <dgm:cxn modelId="{C836CC2E-258A-4A3F-9C25-4899D1DD1351}" type="presOf" srcId="{A29316A9-FA5B-4509-B256-477D785912F3}" destId="{E4DEF7BC-9107-4F04-B125-B86FFEC25A09}" srcOrd="0" destOrd="0" presId="urn:microsoft.com/office/officeart/2008/layout/LinedList"/>
    <dgm:cxn modelId="{DA257469-CE2C-47F8-8392-A0E2A1AB3DE0}" srcId="{799240C1-298D-4C77-B93A-E77EDE2E1533}" destId="{D0D82C85-9B60-41D8-90B3-D36C94806381}" srcOrd="1" destOrd="0" parTransId="{2762B3D9-16D9-44E7-B94A-7753C2561D04}" sibTransId="{006B1AFA-705D-471F-AEE9-52E6AFCA1F87}"/>
    <dgm:cxn modelId="{8CD10D7D-666E-4937-97F2-BAD5DB6D0103}" type="presOf" srcId="{85C1920E-D69D-49A7-9F2C-C04789D12CEB}" destId="{FC4E3F5A-002A-4D6D-A18D-AF2658C524B0}" srcOrd="0" destOrd="0" presId="urn:microsoft.com/office/officeart/2008/layout/LinedList"/>
    <dgm:cxn modelId="{A0304E86-3E28-4F82-884B-AD53B42817D5}" srcId="{799240C1-298D-4C77-B93A-E77EDE2E1533}" destId="{A29316A9-FA5B-4509-B256-477D785912F3}" srcOrd="3" destOrd="0" parTransId="{60E7905E-7B59-4491-917D-A7C0DAB0B630}" sibTransId="{13072225-2C9C-4809-B054-909FD30AA78D}"/>
    <dgm:cxn modelId="{62425388-43D6-406E-97A5-923819A75E0D}" srcId="{799240C1-298D-4C77-B93A-E77EDE2E1533}" destId="{CBC6E652-37D7-4312-A7B1-E6F2C71535A2}" srcOrd="2" destOrd="0" parTransId="{EAB304AD-BCAF-494D-8362-226A789037E8}" sibTransId="{FC5A1DE5-09B9-483B-9EB7-3DE70A15A57E}"/>
    <dgm:cxn modelId="{209677A0-0E30-45C1-A8B7-D69CCFD71762}" type="presOf" srcId="{D0D82C85-9B60-41D8-90B3-D36C94806381}" destId="{16B09173-AFD1-4EA9-BB61-4A8EA3AAF366}" srcOrd="0" destOrd="0" presId="urn:microsoft.com/office/officeart/2008/layout/LinedList"/>
    <dgm:cxn modelId="{DA11E5E1-6E61-42D8-A5FD-A4F35668FC95}" type="presOf" srcId="{84618C65-6500-4CDB-88AF-07CC6DA839C9}" destId="{860EC4B4-A382-4756-ABE2-BF2BF065CA34}" srcOrd="0" destOrd="0" presId="urn:microsoft.com/office/officeart/2008/layout/LinedList"/>
    <dgm:cxn modelId="{F0A0D0F0-307E-44A9-B2A6-BB0D3247B904}" type="presParOf" srcId="{7C46AB17-9AEC-4D13-AE09-0EF161712872}" destId="{F057B982-66F3-472B-8FCE-3C86D94A2E92}" srcOrd="0" destOrd="0" presId="urn:microsoft.com/office/officeart/2008/layout/LinedList"/>
    <dgm:cxn modelId="{8657D990-78C8-4486-8E65-405845AEBAC3}" type="presParOf" srcId="{7C46AB17-9AEC-4D13-AE09-0EF161712872}" destId="{F5D3DDDD-48BE-4A89-818A-DD82BCC2EDE6}" srcOrd="1" destOrd="0" presId="urn:microsoft.com/office/officeart/2008/layout/LinedList"/>
    <dgm:cxn modelId="{10F74FED-A532-4D53-B3DD-C7A8DD91EB70}" type="presParOf" srcId="{F5D3DDDD-48BE-4A89-818A-DD82BCC2EDE6}" destId="{860EC4B4-A382-4756-ABE2-BF2BF065CA34}" srcOrd="0" destOrd="0" presId="urn:microsoft.com/office/officeart/2008/layout/LinedList"/>
    <dgm:cxn modelId="{83D078DD-2F45-427E-97C9-37F72BF589C7}" type="presParOf" srcId="{F5D3DDDD-48BE-4A89-818A-DD82BCC2EDE6}" destId="{FC27EB3D-01DD-4DAA-9348-F238878E4E61}" srcOrd="1" destOrd="0" presId="urn:microsoft.com/office/officeart/2008/layout/LinedList"/>
    <dgm:cxn modelId="{3677FFB9-A561-42A2-93F8-678C0C659ABF}" type="presParOf" srcId="{7C46AB17-9AEC-4D13-AE09-0EF161712872}" destId="{87B2C376-0E68-4D55-9EC9-7B30FDBE2605}" srcOrd="2" destOrd="0" presId="urn:microsoft.com/office/officeart/2008/layout/LinedList"/>
    <dgm:cxn modelId="{B9222CB1-9BA3-4CA5-BCAE-53018EF45881}" type="presParOf" srcId="{7C46AB17-9AEC-4D13-AE09-0EF161712872}" destId="{EB5CF801-9440-4CEC-819D-E9450EC1BB8A}" srcOrd="3" destOrd="0" presId="urn:microsoft.com/office/officeart/2008/layout/LinedList"/>
    <dgm:cxn modelId="{B3E6306B-B5AC-4058-815B-11F8FDDBF52E}" type="presParOf" srcId="{EB5CF801-9440-4CEC-819D-E9450EC1BB8A}" destId="{16B09173-AFD1-4EA9-BB61-4A8EA3AAF366}" srcOrd="0" destOrd="0" presId="urn:microsoft.com/office/officeart/2008/layout/LinedList"/>
    <dgm:cxn modelId="{3DDCA409-FA9B-4E1E-857E-045DD49DE35C}" type="presParOf" srcId="{EB5CF801-9440-4CEC-819D-E9450EC1BB8A}" destId="{AC074E5E-EAA6-4100-9981-E3190C17B7F7}" srcOrd="1" destOrd="0" presId="urn:microsoft.com/office/officeart/2008/layout/LinedList"/>
    <dgm:cxn modelId="{7D165A11-7F84-46D3-9D21-9072E4B21F29}" type="presParOf" srcId="{7C46AB17-9AEC-4D13-AE09-0EF161712872}" destId="{B1060F74-37B1-4361-BCAC-2ECDB3B6E3F9}" srcOrd="4" destOrd="0" presId="urn:microsoft.com/office/officeart/2008/layout/LinedList"/>
    <dgm:cxn modelId="{5EADCE43-C061-41D8-B511-574CAFA37326}" type="presParOf" srcId="{7C46AB17-9AEC-4D13-AE09-0EF161712872}" destId="{392F0958-D41A-4DEC-A54B-A3F970F7DDC6}" srcOrd="5" destOrd="0" presId="urn:microsoft.com/office/officeart/2008/layout/LinedList"/>
    <dgm:cxn modelId="{2830299D-2CBE-47CC-934B-F003923D2E38}" type="presParOf" srcId="{392F0958-D41A-4DEC-A54B-A3F970F7DDC6}" destId="{A0DEB89B-0387-4BC7-A240-6F376C5F8B53}" srcOrd="0" destOrd="0" presId="urn:microsoft.com/office/officeart/2008/layout/LinedList"/>
    <dgm:cxn modelId="{3D2D5138-3DDC-44BB-B9BE-BC06AE697F3A}" type="presParOf" srcId="{392F0958-D41A-4DEC-A54B-A3F970F7DDC6}" destId="{37A1ED46-EA2C-4739-BD05-818696221C5A}" srcOrd="1" destOrd="0" presId="urn:microsoft.com/office/officeart/2008/layout/LinedList"/>
    <dgm:cxn modelId="{F54DF357-AC7A-4D2B-835B-85C5B544FEA7}" type="presParOf" srcId="{7C46AB17-9AEC-4D13-AE09-0EF161712872}" destId="{9F9E0821-7358-4E1D-A139-624067F8E3F2}" srcOrd="6" destOrd="0" presId="urn:microsoft.com/office/officeart/2008/layout/LinedList"/>
    <dgm:cxn modelId="{01AB5930-8BE5-4B0F-97C4-041AC9155DFF}" type="presParOf" srcId="{7C46AB17-9AEC-4D13-AE09-0EF161712872}" destId="{A74A1745-CFAE-4779-8061-B342E819A61F}" srcOrd="7" destOrd="0" presId="urn:microsoft.com/office/officeart/2008/layout/LinedList"/>
    <dgm:cxn modelId="{AC37A767-2013-4638-89BB-761CCCC2D7BA}" type="presParOf" srcId="{A74A1745-CFAE-4779-8061-B342E819A61F}" destId="{E4DEF7BC-9107-4F04-B125-B86FFEC25A09}" srcOrd="0" destOrd="0" presId="urn:microsoft.com/office/officeart/2008/layout/LinedList"/>
    <dgm:cxn modelId="{AA1A4322-AC53-4409-A7B3-459CD26DD8E5}" type="presParOf" srcId="{A74A1745-CFAE-4779-8061-B342E819A61F}" destId="{7E37F198-6BD7-4F71-B07A-11DE378079F4}" srcOrd="1" destOrd="0" presId="urn:microsoft.com/office/officeart/2008/layout/LinedList"/>
    <dgm:cxn modelId="{8479A32B-A6D8-460E-B87F-CF21FAF36AE4}" type="presParOf" srcId="{7C46AB17-9AEC-4D13-AE09-0EF161712872}" destId="{5945A8BE-F86B-43E3-88DF-7A4FFDD17D9E}" srcOrd="8" destOrd="0" presId="urn:microsoft.com/office/officeart/2008/layout/LinedList"/>
    <dgm:cxn modelId="{64193E15-001B-4826-B0FB-17F461AD00A2}" type="presParOf" srcId="{7C46AB17-9AEC-4D13-AE09-0EF161712872}" destId="{C60A2752-502D-4F2D-B060-F856664759D7}" srcOrd="9" destOrd="0" presId="urn:microsoft.com/office/officeart/2008/layout/LinedList"/>
    <dgm:cxn modelId="{095B8E93-8D76-4F8F-B759-1E9AA312398E}" type="presParOf" srcId="{C60A2752-502D-4F2D-B060-F856664759D7}" destId="{FC4E3F5A-002A-4D6D-A18D-AF2658C524B0}" srcOrd="0" destOrd="0" presId="urn:microsoft.com/office/officeart/2008/layout/LinedList"/>
    <dgm:cxn modelId="{00CE2C85-9419-4A21-9ADD-53BCAE44E3B7}" type="presParOf" srcId="{C60A2752-502D-4F2D-B060-F856664759D7}" destId="{25ACD100-EBD6-4097-B328-0693C1B3CC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D6ADF0-DC58-4305-A403-B3BFFE17EF2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AF90873-ED9F-43AF-9BF5-C160C7557D36}">
      <dgm:prSet/>
      <dgm:spPr/>
      <dgm:t>
        <a:bodyPr/>
        <a:lstStyle/>
        <a:p>
          <a:pPr>
            <a:defRPr cap="all"/>
          </a:pPr>
          <a:r>
            <a:rPr lang="en-US"/>
            <a:t>Income is a key socioeconomic indicator</a:t>
          </a:r>
        </a:p>
      </dgm:t>
    </dgm:pt>
    <dgm:pt modelId="{7E0F2E45-615D-44E6-89AA-453ACE9CADCE}" type="parTrans" cxnId="{AAEB8BCB-5558-40CD-BDCD-AA3AC9AF52C0}">
      <dgm:prSet/>
      <dgm:spPr/>
      <dgm:t>
        <a:bodyPr/>
        <a:lstStyle/>
        <a:p>
          <a:endParaRPr lang="en-US"/>
        </a:p>
      </dgm:t>
    </dgm:pt>
    <dgm:pt modelId="{BD43CE4A-504E-4E50-A1F7-577A9FA03870}" type="sibTrans" cxnId="{AAEB8BCB-5558-40CD-BDCD-AA3AC9AF52C0}">
      <dgm:prSet/>
      <dgm:spPr/>
      <dgm:t>
        <a:bodyPr/>
        <a:lstStyle/>
        <a:p>
          <a:endParaRPr lang="en-US"/>
        </a:p>
      </dgm:t>
    </dgm:pt>
    <dgm:pt modelId="{01F8C8CC-9C83-4E33-B151-93B681F462B7}">
      <dgm:prSet/>
      <dgm:spPr/>
      <dgm:t>
        <a:bodyPr/>
        <a:lstStyle/>
        <a:p>
          <a:pPr>
            <a:defRPr cap="all"/>
          </a:pPr>
          <a:r>
            <a:rPr lang="en-US"/>
            <a:t>Continuous nature enables linear regression</a:t>
          </a:r>
        </a:p>
      </dgm:t>
    </dgm:pt>
    <dgm:pt modelId="{0845AD1F-4D74-473C-8C2F-C58EEB396CFC}" type="parTrans" cxnId="{DD775C6C-9ED3-4567-8901-175E46348D75}">
      <dgm:prSet/>
      <dgm:spPr/>
      <dgm:t>
        <a:bodyPr/>
        <a:lstStyle/>
        <a:p>
          <a:endParaRPr lang="en-US"/>
        </a:p>
      </dgm:t>
    </dgm:pt>
    <dgm:pt modelId="{43B91479-F149-45EB-A4F8-6D8468DC93B2}" type="sibTrans" cxnId="{DD775C6C-9ED3-4567-8901-175E46348D75}">
      <dgm:prSet/>
      <dgm:spPr/>
      <dgm:t>
        <a:bodyPr/>
        <a:lstStyle/>
        <a:p>
          <a:endParaRPr lang="en-US"/>
        </a:p>
      </dgm:t>
    </dgm:pt>
    <dgm:pt modelId="{8DDE8473-B619-49DC-9D55-41C268D7D587}">
      <dgm:prSet/>
      <dgm:spPr/>
      <dgm:t>
        <a:bodyPr/>
        <a:lstStyle/>
        <a:p>
          <a:pPr>
            <a:defRPr cap="all"/>
          </a:pPr>
          <a:r>
            <a:rPr lang="en-US"/>
            <a:t>Reflects education, work hours, race, etc.</a:t>
          </a:r>
        </a:p>
      </dgm:t>
    </dgm:pt>
    <dgm:pt modelId="{71B6C41E-C202-4FC4-A195-6964E4E2196E}" type="parTrans" cxnId="{688B1CFA-39BB-4C4B-8FDB-0050DEA2E551}">
      <dgm:prSet/>
      <dgm:spPr/>
      <dgm:t>
        <a:bodyPr/>
        <a:lstStyle/>
        <a:p>
          <a:endParaRPr lang="en-US"/>
        </a:p>
      </dgm:t>
    </dgm:pt>
    <dgm:pt modelId="{034B3753-DF2C-4837-8DF6-88AEA06B779D}" type="sibTrans" cxnId="{688B1CFA-39BB-4C4B-8FDB-0050DEA2E551}">
      <dgm:prSet/>
      <dgm:spPr/>
      <dgm:t>
        <a:bodyPr/>
        <a:lstStyle/>
        <a:p>
          <a:endParaRPr lang="en-US"/>
        </a:p>
      </dgm:t>
    </dgm:pt>
    <dgm:pt modelId="{04B28A97-6FA2-4FA7-93DC-4AF1AF031BDB}">
      <dgm:prSet/>
      <dgm:spPr/>
      <dgm:t>
        <a:bodyPr/>
        <a:lstStyle/>
        <a:p>
          <a:pPr>
            <a:defRPr cap="all"/>
          </a:pPr>
          <a:r>
            <a:rPr lang="en-US"/>
            <a:t>Yields insights into policy and regional planning</a:t>
          </a:r>
        </a:p>
      </dgm:t>
    </dgm:pt>
    <dgm:pt modelId="{89D036E6-E5BE-4B18-A188-09C8B47BC25C}" type="parTrans" cxnId="{9D011524-394B-4209-AA0E-FF9AF400EC5D}">
      <dgm:prSet/>
      <dgm:spPr/>
      <dgm:t>
        <a:bodyPr/>
        <a:lstStyle/>
        <a:p>
          <a:endParaRPr lang="en-US"/>
        </a:p>
      </dgm:t>
    </dgm:pt>
    <dgm:pt modelId="{9A6C406C-BA53-45F9-966E-CB89069791DE}" type="sibTrans" cxnId="{9D011524-394B-4209-AA0E-FF9AF400EC5D}">
      <dgm:prSet/>
      <dgm:spPr/>
      <dgm:t>
        <a:bodyPr/>
        <a:lstStyle/>
        <a:p>
          <a:endParaRPr lang="en-US"/>
        </a:p>
      </dgm:t>
    </dgm:pt>
    <dgm:pt modelId="{4FDB222B-EAEB-456E-9BDB-7C548FD73DA0}" type="pres">
      <dgm:prSet presAssocID="{E1D6ADF0-DC58-4305-A403-B3BFFE17EF2B}" presName="root" presStyleCnt="0">
        <dgm:presLayoutVars>
          <dgm:dir/>
          <dgm:resizeHandles val="exact"/>
        </dgm:presLayoutVars>
      </dgm:prSet>
      <dgm:spPr/>
    </dgm:pt>
    <dgm:pt modelId="{FB422BB8-A048-495A-95B4-A56CE15CC859}" type="pres">
      <dgm:prSet presAssocID="{2AF90873-ED9F-43AF-9BF5-C160C7557D36}" presName="compNode" presStyleCnt="0"/>
      <dgm:spPr/>
    </dgm:pt>
    <dgm:pt modelId="{BEF4D93A-90E5-40BF-8738-D958A4BF7677}" type="pres">
      <dgm:prSet presAssocID="{2AF90873-ED9F-43AF-9BF5-C160C7557D36}" presName="iconBgRect" presStyleLbl="bgShp" presStyleIdx="0" presStyleCnt="4"/>
      <dgm:spPr/>
    </dgm:pt>
    <dgm:pt modelId="{48C00512-FB74-49DA-B4AF-AC83B8BD6580}" type="pres">
      <dgm:prSet presAssocID="{2AF90873-ED9F-43AF-9BF5-C160C7557D3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C73781F-BC90-4B73-9D78-58FD92DC14B6}" type="pres">
      <dgm:prSet presAssocID="{2AF90873-ED9F-43AF-9BF5-C160C7557D36}" presName="spaceRect" presStyleCnt="0"/>
      <dgm:spPr/>
    </dgm:pt>
    <dgm:pt modelId="{568FDE40-B881-4B54-8DCA-F16CC565826E}" type="pres">
      <dgm:prSet presAssocID="{2AF90873-ED9F-43AF-9BF5-C160C7557D36}" presName="textRect" presStyleLbl="revTx" presStyleIdx="0" presStyleCnt="4">
        <dgm:presLayoutVars>
          <dgm:chMax val="1"/>
          <dgm:chPref val="1"/>
        </dgm:presLayoutVars>
      </dgm:prSet>
      <dgm:spPr/>
    </dgm:pt>
    <dgm:pt modelId="{8F6A3167-1D9E-4A93-BB6A-6B45F9108753}" type="pres">
      <dgm:prSet presAssocID="{BD43CE4A-504E-4E50-A1F7-577A9FA03870}" presName="sibTrans" presStyleCnt="0"/>
      <dgm:spPr/>
    </dgm:pt>
    <dgm:pt modelId="{EE836DDC-AF70-4728-94A1-864796B6F77B}" type="pres">
      <dgm:prSet presAssocID="{01F8C8CC-9C83-4E33-B151-93B681F462B7}" presName="compNode" presStyleCnt="0"/>
      <dgm:spPr/>
    </dgm:pt>
    <dgm:pt modelId="{525DF49F-3B85-4A25-8004-FAD3B62F88FD}" type="pres">
      <dgm:prSet presAssocID="{01F8C8CC-9C83-4E33-B151-93B681F462B7}" presName="iconBgRect" presStyleLbl="bgShp" presStyleIdx="1" presStyleCnt="4"/>
      <dgm:spPr/>
    </dgm:pt>
    <dgm:pt modelId="{40ADEAF8-F738-48CA-AA06-EA5090164D0A}" type="pres">
      <dgm:prSet presAssocID="{01F8C8CC-9C83-4E33-B151-93B681F46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E9160F-4ED8-44D4-9166-9A60E58591C6}" type="pres">
      <dgm:prSet presAssocID="{01F8C8CC-9C83-4E33-B151-93B681F462B7}" presName="spaceRect" presStyleCnt="0"/>
      <dgm:spPr/>
    </dgm:pt>
    <dgm:pt modelId="{399B6F86-227B-4397-ACB7-56AD8DD75543}" type="pres">
      <dgm:prSet presAssocID="{01F8C8CC-9C83-4E33-B151-93B681F462B7}" presName="textRect" presStyleLbl="revTx" presStyleIdx="1" presStyleCnt="4">
        <dgm:presLayoutVars>
          <dgm:chMax val="1"/>
          <dgm:chPref val="1"/>
        </dgm:presLayoutVars>
      </dgm:prSet>
      <dgm:spPr/>
    </dgm:pt>
    <dgm:pt modelId="{2BBC8ED9-91E0-432D-AD9E-CC1CCAAA0EB9}" type="pres">
      <dgm:prSet presAssocID="{43B91479-F149-45EB-A4F8-6D8468DC93B2}" presName="sibTrans" presStyleCnt="0"/>
      <dgm:spPr/>
    </dgm:pt>
    <dgm:pt modelId="{7BC976B7-FA8A-4B08-9CC9-28E044854C94}" type="pres">
      <dgm:prSet presAssocID="{8DDE8473-B619-49DC-9D55-41C268D7D587}" presName="compNode" presStyleCnt="0"/>
      <dgm:spPr/>
    </dgm:pt>
    <dgm:pt modelId="{33C6B426-6947-4EA4-AF10-8B256A457639}" type="pres">
      <dgm:prSet presAssocID="{8DDE8473-B619-49DC-9D55-41C268D7D587}" presName="iconBgRect" presStyleLbl="bgShp" presStyleIdx="2" presStyleCnt="4"/>
      <dgm:spPr/>
    </dgm:pt>
    <dgm:pt modelId="{3D873B6B-0E37-428B-A99A-4E643EEF156F}" type="pres">
      <dgm:prSet presAssocID="{8DDE8473-B619-49DC-9D55-41C268D7D58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F26357E3-CF26-4A25-8F23-0F0015047595}" type="pres">
      <dgm:prSet presAssocID="{8DDE8473-B619-49DC-9D55-41C268D7D587}" presName="spaceRect" presStyleCnt="0"/>
      <dgm:spPr/>
    </dgm:pt>
    <dgm:pt modelId="{93AA89CD-C970-4140-A325-82BC6452B45D}" type="pres">
      <dgm:prSet presAssocID="{8DDE8473-B619-49DC-9D55-41C268D7D587}" presName="textRect" presStyleLbl="revTx" presStyleIdx="2" presStyleCnt="4">
        <dgm:presLayoutVars>
          <dgm:chMax val="1"/>
          <dgm:chPref val="1"/>
        </dgm:presLayoutVars>
      </dgm:prSet>
      <dgm:spPr/>
    </dgm:pt>
    <dgm:pt modelId="{5173A49D-4630-4E58-A3BD-1BF38687B83D}" type="pres">
      <dgm:prSet presAssocID="{034B3753-DF2C-4837-8DF6-88AEA06B779D}" presName="sibTrans" presStyleCnt="0"/>
      <dgm:spPr/>
    </dgm:pt>
    <dgm:pt modelId="{D43594F6-A700-4F4D-902D-93CCADAB4FB0}" type="pres">
      <dgm:prSet presAssocID="{04B28A97-6FA2-4FA7-93DC-4AF1AF031BDB}" presName="compNode" presStyleCnt="0"/>
      <dgm:spPr/>
    </dgm:pt>
    <dgm:pt modelId="{3DE09A7A-8402-44C8-9A57-98C709589A51}" type="pres">
      <dgm:prSet presAssocID="{04B28A97-6FA2-4FA7-93DC-4AF1AF031BDB}" presName="iconBgRect" presStyleLbl="bgShp" presStyleIdx="3" presStyleCnt="4"/>
      <dgm:spPr/>
    </dgm:pt>
    <dgm:pt modelId="{718A7C97-6676-4D8C-AB91-B92D8B00AD24}" type="pres">
      <dgm:prSet presAssocID="{04B28A97-6FA2-4FA7-93DC-4AF1AF031BD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0C5A47C-FCC5-4178-8B1C-BA4C0F858C5A}" type="pres">
      <dgm:prSet presAssocID="{04B28A97-6FA2-4FA7-93DC-4AF1AF031BDB}" presName="spaceRect" presStyleCnt="0"/>
      <dgm:spPr/>
    </dgm:pt>
    <dgm:pt modelId="{FF810BB0-2A48-4AB5-BC4C-77BAD37362E5}" type="pres">
      <dgm:prSet presAssocID="{04B28A97-6FA2-4FA7-93DC-4AF1AF031BD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ABF0916-308E-4A40-AFFD-C4066DA6B1D6}" type="presOf" srcId="{01F8C8CC-9C83-4E33-B151-93B681F462B7}" destId="{399B6F86-227B-4397-ACB7-56AD8DD75543}" srcOrd="0" destOrd="0" presId="urn:microsoft.com/office/officeart/2018/5/layout/IconCircleLabelList"/>
    <dgm:cxn modelId="{9D011524-394B-4209-AA0E-FF9AF400EC5D}" srcId="{E1D6ADF0-DC58-4305-A403-B3BFFE17EF2B}" destId="{04B28A97-6FA2-4FA7-93DC-4AF1AF031BDB}" srcOrd="3" destOrd="0" parTransId="{89D036E6-E5BE-4B18-A188-09C8B47BC25C}" sibTransId="{9A6C406C-BA53-45F9-966E-CB89069791DE}"/>
    <dgm:cxn modelId="{DD775C6C-9ED3-4567-8901-175E46348D75}" srcId="{E1D6ADF0-DC58-4305-A403-B3BFFE17EF2B}" destId="{01F8C8CC-9C83-4E33-B151-93B681F462B7}" srcOrd="1" destOrd="0" parTransId="{0845AD1F-4D74-473C-8C2F-C58EEB396CFC}" sibTransId="{43B91479-F149-45EB-A4F8-6D8468DC93B2}"/>
    <dgm:cxn modelId="{E2B8B04D-C9CB-4A9A-8241-9B37E65B21DF}" type="presOf" srcId="{8DDE8473-B619-49DC-9D55-41C268D7D587}" destId="{93AA89CD-C970-4140-A325-82BC6452B45D}" srcOrd="0" destOrd="0" presId="urn:microsoft.com/office/officeart/2018/5/layout/IconCircleLabelList"/>
    <dgm:cxn modelId="{7EC53F8B-B3FD-4C55-9D31-A55CBED32665}" type="presOf" srcId="{2AF90873-ED9F-43AF-9BF5-C160C7557D36}" destId="{568FDE40-B881-4B54-8DCA-F16CC565826E}" srcOrd="0" destOrd="0" presId="urn:microsoft.com/office/officeart/2018/5/layout/IconCircleLabelList"/>
    <dgm:cxn modelId="{5F5D628E-A7F9-4538-87E7-6C129889B159}" type="presOf" srcId="{E1D6ADF0-DC58-4305-A403-B3BFFE17EF2B}" destId="{4FDB222B-EAEB-456E-9BDB-7C548FD73DA0}" srcOrd="0" destOrd="0" presId="urn:microsoft.com/office/officeart/2018/5/layout/IconCircleLabelList"/>
    <dgm:cxn modelId="{AAEB8BCB-5558-40CD-BDCD-AA3AC9AF52C0}" srcId="{E1D6ADF0-DC58-4305-A403-B3BFFE17EF2B}" destId="{2AF90873-ED9F-43AF-9BF5-C160C7557D36}" srcOrd="0" destOrd="0" parTransId="{7E0F2E45-615D-44E6-89AA-453ACE9CADCE}" sibTransId="{BD43CE4A-504E-4E50-A1F7-577A9FA03870}"/>
    <dgm:cxn modelId="{09129DF1-F76E-42B3-A990-37148CF079EF}" type="presOf" srcId="{04B28A97-6FA2-4FA7-93DC-4AF1AF031BDB}" destId="{FF810BB0-2A48-4AB5-BC4C-77BAD37362E5}" srcOrd="0" destOrd="0" presId="urn:microsoft.com/office/officeart/2018/5/layout/IconCircleLabelList"/>
    <dgm:cxn modelId="{688B1CFA-39BB-4C4B-8FDB-0050DEA2E551}" srcId="{E1D6ADF0-DC58-4305-A403-B3BFFE17EF2B}" destId="{8DDE8473-B619-49DC-9D55-41C268D7D587}" srcOrd="2" destOrd="0" parTransId="{71B6C41E-C202-4FC4-A195-6964E4E2196E}" sibTransId="{034B3753-DF2C-4837-8DF6-88AEA06B779D}"/>
    <dgm:cxn modelId="{C35F32EC-65D7-41A6-A30A-41142944997B}" type="presParOf" srcId="{4FDB222B-EAEB-456E-9BDB-7C548FD73DA0}" destId="{FB422BB8-A048-495A-95B4-A56CE15CC859}" srcOrd="0" destOrd="0" presId="urn:microsoft.com/office/officeart/2018/5/layout/IconCircleLabelList"/>
    <dgm:cxn modelId="{19F8099F-AA87-4378-8081-C93565DF4193}" type="presParOf" srcId="{FB422BB8-A048-495A-95B4-A56CE15CC859}" destId="{BEF4D93A-90E5-40BF-8738-D958A4BF7677}" srcOrd="0" destOrd="0" presId="urn:microsoft.com/office/officeart/2018/5/layout/IconCircleLabelList"/>
    <dgm:cxn modelId="{D3495F9D-BD28-405C-B878-8FAC8B2CAF75}" type="presParOf" srcId="{FB422BB8-A048-495A-95B4-A56CE15CC859}" destId="{48C00512-FB74-49DA-B4AF-AC83B8BD6580}" srcOrd="1" destOrd="0" presId="urn:microsoft.com/office/officeart/2018/5/layout/IconCircleLabelList"/>
    <dgm:cxn modelId="{DF24D41F-F9EF-43FE-A23D-7718B5D60518}" type="presParOf" srcId="{FB422BB8-A048-495A-95B4-A56CE15CC859}" destId="{7C73781F-BC90-4B73-9D78-58FD92DC14B6}" srcOrd="2" destOrd="0" presId="urn:microsoft.com/office/officeart/2018/5/layout/IconCircleLabelList"/>
    <dgm:cxn modelId="{BAAB32D1-8A1C-4374-A1D6-9DF182F37FEE}" type="presParOf" srcId="{FB422BB8-A048-495A-95B4-A56CE15CC859}" destId="{568FDE40-B881-4B54-8DCA-F16CC565826E}" srcOrd="3" destOrd="0" presId="urn:microsoft.com/office/officeart/2018/5/layout/IconCircleLabelList"/>
    <dgm:cxn modelId="{6F13A017-B7A7-4BF9-9708-3733AF74AFA8}" type="presParOf" srcId="{4FDB222B-EAEB-456E-9BDB-7C548FD73DA0}" destId="{8F6A3167-1D9E-4A93-BB6A-6B45F9108753}" srcOrd="1" destOrd="0" presId="urn:microsoft.com/office/officeart/2018/5/layout/IconCircleLabelList"/>
    <dgm:cxn modelId="{032F6B79-102D-49AA-A409-DF7681BBD591}" type="presParOf" srcId="{4FDB222B-EAEB-456E-9BDB-7C548FD73DA0}" destId="{EE836DDC-AF70-4728-94A1-864796B6F77B}" srcOrd="2" destOrd="0" presId="urn:microsoft.com/office/officeart/2018/5/layout/IconCircleLabelList"/>
    <dgm:cxn modelId="{4C19C091-7E1F-4F66-A3A3-79C2743C700A}" type="presParOf" srcId="{EE836DDC-AF70-4728-94A1-864796B6F77B}" destId="{525DF49F-3B85-4A25-8004-FAD3B62F88FD}" srcOrd="0" destOrd="0" presId="urn:microsoft.com/office/officeart/2018/5/layout/IconCircleLabelList"/>
    <dgm:cxn modelId="{C2E9E9B2-591E-4D09-A254-57568C5B450F}" type="presParOf" srcId="{EE836DDC-AF70-4728-94A1-864796B6F77B}" destId="{40ADEAF8-F738-48CA-AA06-EA5090164D0A}" srcOrd="1" destOrd="0" presId="urn:microsoft.com/office/officeart/2018/5/layout/IconCircleLabelList"/>
    <dgm:cxn modelId="{70DB8561-86B1-4961-B52B-B2794A49642A}" type="presParOf" srcId="{EE836DDC-AF70-4728-94A1-864796B6F77B}" destId="{DEE9160F-4ED8-44D4-9166-9A60E58591C6}" srcOrd="2" destOrd="0" presId="urn:microsoft.com/office/officeart/2018/5/layout/IconCircleLabelList"/>
    <dgm:cxn modelId="{191A5F8B-99DC-4C25-B82E-2B978BCF5B84}" type="presParOf" srcId="{EE836DDC-AF70-4728-94A1-864796B6F77B}" destId="{399B6F86-227B-4397-ACB7-56AD8DD75543}" srcOrd="3" destOrd="0" presId="urn:microsoft.com/office/officeart/2018/5/layout/IconCircleLabelList"/>
    <dgm:cxn modelId="{58A2FB69-56D3-436D-A500-553114035085}" type="presParOf" srcId="{4FDB222B-EAEB-456E-9BDB-7C548FD73DA0}" destId="{2BBC8ED9-91E0-432D-AD9E-CC1CCAAA0EB9}" srcOrd="3" destOrd="0" presId="urn:microsoft.com/office/officeart/2018/5/layout/IconCircleLabelList"/>
    <dgm:cxn modelId="{D652CFDF-145E-4D56-9F66-64E0D5B6835F}" type="presParOf" srcId="{4FDB222B-EAEB-456E-9BDB-7C548FD73DA0}" destId="{7BC976B7-FA8A-4B08-9CC9-28E044854C94}" srcOrd="4" destOrd="0" presId="urn:microsoft.com/office/officeart/2018/5/layout/IconCircleLabelList"/>
    <dgm:cxn modelId="{4ADEA722-4247-40C1-931E-2713C6438B9D}" type="presParOf" srcId="{7BC976B7-FA8A-4B08-9CC9-28E044854C94}" destId="{33C6B426-6947-4EA4-AF10-8B256A457639}" srcOrd="0" destOrd="0" presId="urn:microsoft.com/office/officeart/2018/5/layout/IconCircleLabelList"/>
    <dgm:cxn modelId="{C1A8157F-4D18-4A04-BCA5-4FE28403D793}" type="presParOf" srcId="{7BC976B7-FA8A-4B08-9CC9-28E044854C94}" destId="{3D873B6B-0E37-428B-A99A-4E643EEF156F}" srcOrd="1" destOrd="0" presId="urn:microsoft.com/office/officeart/2018/5/layout/IconCircleLabelList"/>
    <dgm:cxn modelId="{AB06249A-B0E0-4FC4-9DE9-C73638F21F86}" type="presParOf" srcId="{7BC976B7-FA8A-4B08-9CC9-28E044854C94}" destId="{F26357E3-CF26-4A25-8F23-0F0015047595}" srcOrd="2" destOrd="0" presId="urn:microsoft.com/office/officeart/2018/5/layout/IconCircleLabelList"/>
    <dgm:cxn modelId="{72A33253-91C4-4EEB-80D2-62AA06BA1AFF}" type="presParOf" srcId="{7BC976B7-FA8A-4B08-9CC9-28E044854C94}" destId="{93AA89CD-C970-4140-A325-82BC6452B45D}" srcOrd="3" destOrd="0" presId="urn:microsoft.com/office/officeart/2018/5/layout/IconCircleLabelList"/>
    <dgm:cxn modelId="{6DFC9AA4-4EC4-415A-9661-EE61927BAA97}" type="presParOf" srcId="{4FDB222B-EAEB-456E-9BDB-7C548FD73DA0}" destId="{5173A49D-4630-4E58-A3BD-1BF38687B83D}" srcOrd="5" destOrd="0" presId="urn:microsoft.com/office/officeart/2018/5/layout/IconCircleLabelList"/>
    <dgm:cxn modelId="{087754BA-1B19-4E0B-A204-88C2F0BC6F72}" type="presParOf" srcId="{4FDB222B-EAEB-456E-9BDB-7C548FD73DA0}" destId="{D43594F6-A700-4F4D-902D-93CCADAB4FB0}" srcOrd="6" destOrd="0" presId="urn:microsoft.com/office/officeart/2018/5/layout/IconCircleLabelList"/>
    <dgm:cxn modelId="{8AB1829A-395F-4DD3-825A-B4F2294E8D23}" type="presParOf" srcId="{D43594F6-A700-4F4D-902D-93CCADAB4FB0}" destId="{3DE09A7A-8402-44C8-9A57-98C709589A51}" srcOrd="0" destOrd="0" presId="urn:microsoft.com/office/officeart/2018/5/layout/IconCircleLabelList"/>
    <dgm:cxn modelId="{29E52598-8300-4BF5-B7DD-8E67F05BB1C0}" type="presParOf" srcId="{D43594F6-A700-4F4D-902D-93CCADAB4FB0}" destId="{718A7C97-6676-4D8C-AB91-B92D8B00AD24}" srcOrd="1" destOrd="0" presId="urn:microsoft.com/office/officeart/2018/5/layout/IconCircleLabelList"/>
    <dgm:cxn modelId="{F968BE97-AD33-4513-AE1B-A7F27CC64A07}" type="presParOf" srcId="{D43594F6-A700-4F4D-902D-93CCADAB4FB0}" destId="{D0C5A47C-FCC5-4178-8B1C-BA4C0F858C5A}" srcOrd="2" destOrd="0" presId="urn:microsoft.com/office/officeart/2018/5/layout/IconCircleLabelList"/>
    <dgm:cxn modelId="{17A96BA5-FBAD-41BE-8C17-6DE48276AEFC}" type="presParOf" srcId="{D43594F6-A700-4F4D-902D-93CCADAB4FB0}" destId="{FF810BB0-2A48-4AB5-BC4C-77BAD37362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51F15D-F286-4E8A-9414-EFD46FFFED43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4B0E352-D498-4A3A-956C-C2E0C5CBAE8B}">
      <dgm:prSet/>
      <dgm:spPr/>
      <dgm:t>
        <a:bodyPr/>
        <a:lstStyle/>
        <a:p>
          <a:r>
            <a:rPr lang="en-US"/>
            <a:t>Handled missing values (9999999)</a:t>
          </a:r>
        </a:p>
      </dgm:t>
    </dgm:pt>
    <dgm:pt modelId="{3DCD8383-3597-4624-BCBF-BE23E1F84A27}" type="parTrans" cxnId="{75AEECF9-D84D-4876-9C69-07B5A77E0260}">
      <dgm:prSet/>
      <dgm:spPr/>
      <dgm:t>
        <a:bodyPr/>
        <a:lstStyle/>
        <a:p>
          <a:endParaRPr lang="en-US"/>
        </a:p>
      </dgm:t>
    </dgm:pt>
    <dgm:pt modelId="{4ED12C04-D5AA-4F0E-8DEC-CFC2E286BEEB}" type="sibTrans" cxnId="{75AEECF9-D84D-4876-9C69-07B5A77E0260}">
      <dgm:prSet/>
      <dgm:spPr/>
      <dgm:t>
        <a:bodyPr/>
        <a:lstStyle/>
        <a:p>
          <a:endParaRPr lang="en-US"/>
        </a:p>
      </dgm:t>
    </dgm:pt>
    <dgm:pt modelId="{5364F850-3E54-434C-A32C-92F44B71E86B}">
      <dgm:prSet/>
      <dgm:spPr/>
      <dgm:t>
        <a:bodyPr/>
        <a:lstStyle/>
        <a:p>
          <a:r>
            <a:rPr lang="en-US"/>
            <a:t>Filtered to working-age adults (18–64)</a:t>
          </a:r>
        </a:p>
      </dgm:t>
    </dgm:pt>
    <dgm:pt modelId="{E4504422-1097-41EB-8A79-67D42DE445BF}" type="parTrans" cxnId="{0362728B-361B-4289-8343-754E8ADA1328}">
      <dgm:prSet/>
      <dgm:spPr/>
      <dgm:t>
        <a:bodyPr/>
        <a:lstStyle/>
        <a:p>
          <a:endParaRPr lang="en-US"/>
        </a:p>
      </dgm:t>
    </dgm:pt>
    <dgm:pt modelId="{5FFF840F-0538-4F01-ACBC-7D0D68CC971C}" type="sibTrans" cxnId="{0362728B-361B-4289-8343-754E8ADA1328}">
      <dgm:prSet/>
      <dgm:spPr/>
      <dgm:t>
        <a:bodyPr/>
        <a:lstStyle/>
        <a:p>
          <a:endParaRPr lang="en-US"/>
        </a:p>
      </dgm:t>
    </dgm:pt>
    <dgm:pt modelId="{3BF71253-C073-4A02-8776-A3B202A7CD88}">
      <dgm:prSet/>
      <dgm:spPr/>
      <dgm:t>
        <a:bodyPr/>
        <a:lstStyle/>
        <a:p>
          <a:r>
            <a:rPr lang="en-US"/>
            <a:t>Re-coded categorical variables (e.g., sex, educ, race)</a:t>
          </a:r>
        </a:p>
      </dgm:t>
    </dgm:pt>
    <dgm:pt modelId="{93D26350-0255-438A-B634-DC0CCC3B538A}" type="parTrans" cxnId="{6600D649-7E64-4A05-9FDE-454043232ADB}">
      <dgm:prSet/>
      <dgm:spPr/>
      <dgm:t>
        <a:bodyPr/>
        <a:lstStyle/>
        <a:p>
          <a:endParaRPr lang="en-US"/>
        </a:p>
      </dgm:t>
    </dgm:pt>
    <dgm:pt modelId="{87B10C30-96D2-4AB8-BBD5-3E1BE66A3423}" type="sibTrans" cxnId="{6600D649-7E64-4A05-9FDE-454043232ADB}">
      <dgm:prSet/>
      <dgm:spPr/>
      <dgm:t>
        <a:bodyPr/>
        <a:lstStyle/>
        <a:p>
          <a:endParaRPr lang="en-US"/>
        </a:p>
      </dgm:t>
    </dgm:pt>
    <dgm:pt modelId="{E2F49CE3-01D8-4A72-B4E5-353E1097DC4E}">
      <dgm:prSet/>
      <dgm:spPr/>
      <dgm:t>
        <a:bodyPr/>
        <a:lstStyle/>
        <a:p>
          <a:r>
            <a:rPr lang="en-US"/>
            <a:t>Created simplified variables and mapped state names</a:t>
          </a:r>
        </a:p>
      </dgm:t>
    </dgm:pt>
    <dgm:pt modelId="{A45D7F9B-5E77-4980-9F35-E575B6A0D1FD}" type="parTrans" cxnId="{968F4ED0-05E3-417B-A0B2-F623C4E0EA68}">
      <dgm:prSet/>
      <dgm:spPr/>
      <dgm:t>
        <a:bodyPr/>
        <a:lstStyle/>
        <a:p>
          <a:endParaRPr lang="en-US"/>
        </a:p>
      </dgm:t>
    </dgm:pt>
    <dgm:pt modelId="{40CE961B-4A76-4624-862C-E2DE37C63AC4}" type="sibTrans" cxnId="{968F4ED0-05E3-417B-A0B2-F623C4E0EA68}">
      <dgm:prSet/>
      <dgm:spPr/>
      <dgm:t>
        <a:bodyPr/>
        <a:lstStyle/>
        <a:p>
          <a:endParaRPr lang="en-US"/>
        </a:p>
      </dgm:t>
    </dgm:pt>
    <dgm:pt modelId="{D75D8B36-79FC-48C2-B678-F4D2D0D97D90}" type="pres">
      <dgm:prSet presAssocID="{0551F15D-F286-4E8A-9414-EFD46FFFED43}" presName="diagram" presStyleCnt="0">
        <dgm:presLayoutVars>
          <dgm:dir/>
          <dgm:resizeHandles val="exact"/>
        </dgm:presLayoutVars>
      </dgm:prSet>
      <dgm:spPr/>
    </dgm:pt>
    <dgm:pt modelId="{D84F269D-6EB4-4D7C-A11C-E136FE3E32FC}" type="pres">
      <dgm:prSet presAssocID="{24B0E352-D498-4A3A-956C-C2E0C5CBAE8B}" presName="node" presStyleLbl="node1" presStyleIdx="0" presStyleCnt="4">
        <dgm:presLayoutVars>
          <dgm:bulletEnabled val="1"/>
        </dgm:presLayoutVars>
      </dgm:prSet>
      <dgm:spPr/>
    </dgm:pt>
    <dgm:pt modelId="{C620EB71-EF9C-4386-BEAA-F6DC4F9AF3EB}" type="pres">
      <dgm:prSet presAssocID="{4ED12C04-D5AA-4F0E-8DEC-CFC2E286BEEB}" presName="sibTrans" presStyleCnt="0"/>
      <dgm:spPr/>
    </dgm:pt>
    <dgm:pt modelId="{0BF3A9E3-A6BE-475B-9183-50B1122328B3}" type="pres">
      <dgm:prSet presAssocID="{5364F850-3E54-434C-A32C-92F44B71E86B}" presName="node" presStyleLbl="node1" presStyleIdx="1" presStyleCnt="4">
        <dgm:presLayoutVars>
          <dgm:bulletEnabled val="1"/>
        </dgm:presLayoutVars>
      </dgm:prSet>
      <dgm:spPr/>
    </dgm:pt>
    <dgm:pt modelId="{4D21C055-C6D2-45A2-AC88-1606178F66BE}" type="pres">
      <dgm:prSet presAssocID="{5FFF840F-0538-4F01-ACBC-7D0D68CC971C}" presName="sibTrans" presStyleCnt="0"/>
      <dgm:spPr/>
    </dgm:pt>
    <dgm:pt modelId="{CE1730C4-1421-45DE-8C39-2AC595B7EEA6}" type="pres">
      <dgm:prSet presAssocID="{3BF71253-C073-4A02-8776-A3B202A7CD88}" presName="node" presStyleLbl="node1" presStyleIdx="2" presStyleCnt="4">
        <dgm:presLayoutVars>
          <dgm:bulletEnabled val="1"/>
        </dgm:presLayoutVars>
      </dgm:prSet>
      <dgm:spPr/>
    </dgm:pt>
    <dgm:pt modelId="{060CC3B9-7DAD-4157-BD84-F58DF8C467B6}" type="pres">
      <dgm:prSet presAssocID="{87B10C30-96D2-4AB8-BBD5-3E1BE66A3423}" presName="sibTrans" presStyleCnt="0"/>
      <dgm:spPr/>
    </dgm:pt>
    <dgm:pt modelId="{D6E1B5C2-EC5B-41DC-AA56-74B0D162971D}" type="pres">
      <dgm:prSet presAssocID="{E2F49CE3-01D8-4A72-B4E5-353E1097DC4E}" presName="node" presStyleLbl="node1" presStyleIdx="3" presStyleCnt="4">
        <dgm:presLayoutVars>
          <dgm:bulletEnabled val="1"/>
        </dgm:presLayoutVars>
      </dgm:prSet>
      <dgm:spPr/>
    </dgm:pt>
  </dgm:ptLst>
  <dgm:cxnLst>
    <dgm:cxn modelId="{D459150F-3BA0-471F-B36A-D9B47F2D5564}" type="presOf" srcId="{E2F49CE3-01D8-4A72-B4E5-353E1097DC4E}" destId="{D6E1B5C2-EC5B-41DC-AA56-74B0D162971D}" srcOrd="0" destOrd="0" presId="urn:microsoft.com/office/officeart/2005/8/layout/default"/>
    <dgm:cxn modelId="{6600D649-7E64-4A05-9FDE-454043232ADB}" srcId="{0551F15D-F286-4E8A-9414-EFD46FFFED43}" destId="{3BF71253-C073-4A02-8776-A3B202A7CD88}" srcOrd="2" destOrd="0" parTransId="{93D26350-0255-438A-B634-DC0CCC3B538A}" sibTransId="{87B10C30-96D2-4AB8-BBD5-3E1BE66A3423}"/>
    <dgm:cxn modelId="{0362728B-361B-4289-8343-754E8ADA1328}" srcId="{0551F15D-F286-4E8A-9414-EFD46FFFED43}" destId="{5364F850-3E54-434C-A32C-92F44B71E86B}" srcOrd="1" destOrd="0" parTransId="{E4504422-1097-41EB-8A79-67D42DE445BF}" sibTransId="{5FFF840F-0538-4F01-ACBC-7D0D68CC971C}"/>
    <dgm:cxn modelId="{80B1DA8C-A421-44CC-A87E-B6C0E5D46422}" type="presOf" srcId="{5364F850-3E54-434C-A32C-92F44B71E86B}" destId="{0BF3A9E3-A6BE-475B-9183-50B1122328B3}" srcOrd="0" destOrd="0" presId="urn:microsoft.com/office/officeart/2005/8/layout/default"/>
    <dgm:cxn modelId="{968F4ED0-05E3-417B-A0B2-F623C4E0EA68}" srcId="{0551F15D-F286-4E8A-9414-EFD46FFFED43}" destId="{E2F49CE3-01D8-4A72-B4E5-353E1097DC4E}" srcOrd="3" destOrd="0" parTransId="{A45D7F9B-5E77-4980-9F35-E575B6A0D1FD}" sibTransId="{40CE961B-4A76-4624-862C-E2DE37C63AC4}"/>
    <dgm:cxn modelId="{30B67FD7-4383-4D1F-A5C5-9D337D02E516}" type="presOf" srcId="{24B0E352-D498-4A3A-956C-C2E0C5CBAE8B}" destId="{D84F269D-6EB4-4D7C-A11C-E136FE3E32FC}" srcOrd="0" destOrd="0" presId="urn:microsoft.com/office/officeart/2005/8/layout/default"/>
    <dgm:cxn modelId="{4B62F7F7-75AD-4610-81E7-A7AE5CE5B0BA}" type="presOf" srcId="{3BF71253-C073-4A02-8776-A3B202A7CD88}" destId="{CE1730C4-1421-45DE-8C39-2AC595B7EEA6}" srcOrd="0" destOrd="0" presId="urn:microsoft.com/office/officeart/2005/8/layout/default"/>
    <dgm:cxn modelId="{75AEECF9-D84D-4876-9C69-07B5A77E0260}" srcId="{0551F15D-F286-4E8A-9414-EFD46FFFED43}" destId="{24B0E352-D498-4A3A-956C-C2E0C5CBAE8B}" srcOrd="0" destOrd="0" parTransId="{3DCD8383-3597-4624-BCBF-BE23E1F84A27}" sibTransId="{4ED12C04-D5AA-4F0E-8DEC-CFC2E286BEEB}"/>
    <dgm:cxn modelId="{3F67CCFE-C1C5-4549-80E7-BCE9C2506C46}" type="presOf" srcId="{0551F15D-F286-4E8A-9414-EFD46FFFED43}" destId="{D75D8B36-79FC-48C2-B678-F4D2D0D97D90}" srcOrd="0" destOrd="0" presId="urn:microsoft.com/office/officeart/2005/8/layout/default"/>
    <dgm:cxn modelId="{2EBE7FDC-BD94-4E58-9F77-DE5A54CCA96D}" type="presParOf" srcId="{D75D8B36-79FC-48C2-B678-F4D2D0D97D90}" destId="{D84F269D-6EB4-4D7C-A11C-E136FE3E32FC}" srcOrd="0" destOrd="0" presId="urn:microsoft.com/office/officeart/2005/8/layout/default"/>
    <dgm:cxn modelId="{8AAA503D-F1B3-4145-BF58-F4A4133D223A}" type="presParOf" srcId="{D75D8B36-79FC-48C2-B678-F4D2D0D97D90}" destId="{C620EB71-EF9C-4386-BEAA-F6DC4F9AF3EB}" srcOrd="1" destOrd="0" presId="urn:microsoft.com/office/officeart/2005/8/layout/default"/>
    <dgm:cxn modelId="{8016CF29-9193-4E83-9042-2C3310D33DB0}" type="presParOf" srcId="{D75D8B36-79FC-48C2-B678-F4D2D0D97D90}" destId="{0BF3A9E3-A6BE-475B-9183-50B1122328B3}" srcOrd="2" destOrd="0" presId="urn:microsoft.com/office/officeart/2005/8/layout/default"/>
    <dgm:cxn modelId="{7D39895E-A5F9-4BFB-84A1-E9BC9C11F5F3}" type="presParOf" srcId="{D75D8B36-79FC-48C2-B678-F4D2D0D97D90}" destId="{4D21C055-C6D2-45A2-AC88-1606178F66BE}" srcOrd="3" destOrd="0" presId="urn:microsoft.com/office/officeart/2005/8/layout/default"/>
    <dgm:cxn modelId="{4C193B37-F99B-4033-BAD4-54E18497DD8C}" type="presParOf" srcId="{D75D8B36-79FC-48C2-B678-F4D2D0D97D90}" destId="{CE1730C4-1421-45DE-8C39-2AC595B7EEA6}" srcOrd="4" destOrd="0" presId="urn:microsoft.com/office/officeart/2005/8/layout/default"/>
    <dgm:cxn modelId="{32263A6C-C3DB-4E92-AAAA-FFCCB26E9375}" type="presParOf" srcId="{D75D8B36-79FC-48C2-B678-F4D2D0D97D90}" destId="{060CC3B9-7DAD-4157-BD84-F58DF8C467B6}" srcOrd="5" destOrd="0" presId="urn:microsoft.com/office/officeart/2005/8/layout/default"/>
    <dgm:cxn modelId="{B90EE5EC-729D-40FB-A22E-860CFF259387}" type="presParOf" srcId="{D75D8B36-79FC-48C2-B678-F4D2D0D97D90}" destId="{D6E1B5C2-EC5B-41DC-AA56-74B0D162971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BF6883-17FE-495C-8312-D9B43F4E6A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4DC170-DA74-489B-8A9A-AE489D00768D}">
      <dgm:prSet/>
      <dgm:spPr/>
      <dgm:t>
        <a:bodyPr/>
        <a:lstStyle/>
        <a:p>
          <a:r>
            <a:rPr lang="en-US"/>
            <a:t>Test RMSE: ~$34,000</a:t>
          </a:r>
        </a:p>
      </dgm:t>
    </dgm:pt>
    <dgm:pt modelId="{2D053D32-0F0F-4F60-87A6-E140F7B3F2C0}" type="parTrans" cxnId="{40398766-7391-45AE-A478-8E727052C50E}">
      <dgm:prSet/>
      <dgm:spPr/>
      <dgm:t>
        <a:bodyPr/>
        <a:lstStyle/>
        <a:p>
          <a:endParaRPr lang="en-US"/>
        </a:p>
      </dgm:t>
    </dgm:pt>
    <dgm:pt modelId="{18FE4F36-69BB-46F7-92B6-93F400A32093}" type="sibTrans" cxnId="{40398766-7391-45AE-A478-8E727052C50E}">
      <dgm:prSet/>
      <dgm:spPr/>
      <dgm:t>
        <a:bodyPr/>
        <a:lstStyle/>
        <a:p>
          <a:endParaRPr lang="en-US"/>
        </a:p>
      </dgm:t>
    </dgm:pt>
    <dgm:pt modelId="{D3198131-E581-452C-9682-ED1602AE0526}">
      <dgm:prSet/>
      <dgm:spPr/>
      <dgm:t>
        <a:bodyPr/>
        <a:lstStyle/>
        <a:p>
          <a:r>
            <a:rPr lang="en-US"/>
            <a:t>Test R-squared: ~45%</a:t>
          </a:r>
        </a:p>
      </dgm:t>
    </dgm:pt>
    <dgm:pt modelId="{20DC8BE4-63C4-4C65-B65E-52205BCF5050}" type="parTrans" cxnId="{F46319DA-E8FE-44D1-8204-06CD0DF8E739}">
      <dgm:prSet/>
      <dgm:spPr/>
      <dgm:t>
        <a:bodyPr/>
        <a:lstStyle/>
        <a:p>
          <a:endParaRPr lang="en-US"/>
        </a:p>
      </dgm:t>
    </dgm:pt>
    <dgm:pt modelId="{D1A89EA8-FC2D-4365-A690-E46ECEADD0C3}" type="sibTrans" cxnId="{F46319DA-E8FE-44D1-8204-06CD0DF8E739}">
      <dgm:prSet/>
      <dgm:spPr/>
      <dgm:t>
        <a:bodyPr/>
        <a:lstStyle/>
        <a:p>
          <a:endParaRPr lang="en-US"/>
        </a:p>
      </dgm:t>
    </dgm:pt>
    <dgm:pt modelId="{139410EA-E3D8-41AE-B5C1-D3CD3BD764CA}">
      <dgm:prSet/>
      <dgm:spPr/>
      <dgm:t>
        <a:bodyPr/>
        <a:lstStyle/>
        <a:p>
          <a:r>
            <a:rPr lang="en-US"/>
            <a:t>Top Predictors: Education, age, work hours, race, ownership</a:t>
          </a:r>
        </a:p>
      </dgm:t>
    </dgm:pt>
    <dgm:pt modelId="{942C7329-C357-4823-8024-B6FDBE166B44}" type="parTrans" cxnId="{BCD3793B-133C-4DCC-8E9D-3EA395A3FD79}">
      <dgm:prSet/>
      <dgm:spPr/>
      <dgm:t>
        <a:bodyPr/>
        <a:lstStyle/>
        <a:p>
          <a:endParaRPr lang="en-US"/>
        </a:p>
      </dgm:t>
    </dgm:pt>
    <dgm:pt modelId="{AE932BBA-8091-439D-8509-F0250E5DE8A2}" type="sibTrans" cxnId="{BCD3793B-133C-4DCC-8E9D-3EA395A3FD79}">
      <dgm:prSet/>
      <dgm:spPr/>
      <dgm:t>
        <a:bodyPr/>
        <a:lstStyle/>
        <a:p>
          <a:endParaRPr lang="en-US"/>
        </a:p>
      </dgm:t>
    </dgm:pt>
    <dgm:pt modelId="{213333AA-23E4-49C2-9503-C3888B74984C}">
      <dgm:prSet/>
      <dgm:spPr/>
      <dgm:t>
        <a:bodyPr/>
        <a:lstStyle/>
        <a:p>
          <a:r>
            <a:rPr lang="en-US"/>
            <a:t>Visual: Predicted vs Actual Income Scatterplot</a:t>
          </a:r>
        </a:p>
      </dgm:t>
    </dgm:pt>
    <dgm:pt modelId="{400D3ABA-949B-4FF7-9BF6-C58BEF0E7E9C}" type="parTrans" cxnId="{3A8489E3-A136-4E48-8FA8-9CEF62E14C2E}">
      <dgm:prSet/>
      <dgm:spPr/>
      <dgm:t>
        <a:bodyPr/>
        <a:lstStyle/>
        <a:p>
          <a:endParaRPr lang="en-US"/>
        </a:p>
      </dgm:t>
    </dgm:pt>
    <dgm:pt modelId="{3E6714A6-6A02-434B-A51E-E33BA960713E}" type="sibTrans" cxnId="{3A8489E3-A136-4E48-8FA8-9CEF62E14C2E}">
      <dgm:prSet/>
      <dgm:spPr/>
      <dgm:t>
        <a:bodyPr/>
        <a:lstStyle/>
        <a:p>
          <a:endParaRPr lang="en-US"/>
        </a:p>
      </dgm:t>
    </dgm:pt>
    <dgm:pt modelId="{8176791C-915D-4DA6-9511-755D0C2DD2C1}" type="pres">
      <dgm:prSet presAssocID="{4FBF6883-17FE-495C-8312-D9B43F4E6A36}" presName="linear" presStyleCnt="0">
        <dgm:presLayoutVars>
          <dgm:animLvl val="lvl"/>
          <dgm:resizeHandles val="exact"/>
        </dgm:presLayoutVars>
      </dgm:prSet>
      <dgm:spPr/>
    </dgm:pt>
    <dgm:pt modelId="{4EAF8F25-3FAF-4DDD-A234-B1A1CB22AD90}" type="pres">
      <dgm:prSet presAssocID="{464DC170-DA74-489B-8A9A-AE489D00768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3389FA-68C7-4276-B6E4-650FB08533B2}" type="pres">
      <dgm:prSet presAssocID="{18FE4F36-69BB-46F7-92B6-93F400A32093}" presName="spacer" presStyleCnt="0"/>
      <dgm:spPr/>
    </dgm:pt>
    <dgm:pt modelId="{A01D244F-E7A6-4415-B5CC-BC7EC2005607}" type="pres">
      <dgm:prSet presAssocID="{D3198131-E581-452C-9682-ED1602AE052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29C0CC4-22F3-4596-9ABC-958482179DDD}" type="pres">
      <dgm:prSet presAssocID="{D1A89EA8-FC2D-4365-A690-E46ECEADD0C3}" presName="spacer" presStyleCnt="0"/>
      <dgm:spPr/>
    </dgm:pt>
    <dgm:pt modelId="{B728993F-7913-4183-98D2-F28245DBE119}" type="pres">
      <dgm:prSet presAssocID="{139410EA-E3D8-41AE-B5C1-D3CD3BD764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82F90B-28C4-467D-8F1F-9A9006BE99FC}" type="pres">
      <dgm:prSet presAssocID="{AE932BBA-8091-439D-8509-F0250E5DE8A2}" presName="spacer" presStyleCnt="0"/>
      <dgm:spPr/>
    </dgm:pt>
    <dgm:pt modelId="{655047C0-710F-45B5-9F35-09B87F641E3E}" type="pres">
      <dgm:prSet presAssocID="{213333AA-23E4-49C2-9503-C3888B74984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730260F-5777-4842-9018-D237B54020BE}" type="presOf" srcId="{464DC170-DA74-489B-8A9A-AE489D00768D}" destId="{4EAF8F25-3FAF-4DDD-A234-B1A1CB22AD90}" srcOrd="0" destOrd="0" presId="urn:microsoft.com/office/officeart/2005/8/layout/vList2"/>
    <dgm:cxn modelId="{DA2FFC18-33D5-4B7A-A1CC-3EDC63C10E32}" type="presOf" srcId="{D3198131-E581-452C-9682-ED1602AE0526}" destId="{A01D244F-E7A6-4415-B5CC-BC7EC2005607}" srcOrd="0" destOrd="0" presId="urn:microsoft.com/office/officeart/2005/8/layout/vList2"/>
    <dgm:cxn modelId="{BCD3793B-133C-4DCC-8E9D-3EA395A3FD79}" srcId="{4FBF6883-17FE-495C-8312-D9B43F4E6A36}" destId="{139410EA-E3D8-41AE-B5C1-D3CD3BD764CA}" srcOrd="2" destOrd="0" parTransId="{942C7329-C357-4823-8024-B6FDBE166B44}" sibTransId="{AE932BBA-8091-439D-8509-F0250E5DE8A2}"/>
    <dgm:cxn modelId="{40398766-7391-45AE-A478-8E727052C50E}" srcId="{4FBF6883-17FE-495C-8312-D9B43F4E6A36}" destId="{464DC170-DA74-489B-8A9A-AE489D00768D}" srcOrd="0" destOrd="0" parTransId="{2D053D32-0F0F-4F60-87A6-E140F7B3F2C0}" sibTransId="{18FE4F36-69BB-46F7-92B6-93F400A32093}"/>
    <dgm:cxn modelId="{55338284-3679-46B0-9750-A394A18C6D01}" type="presOf" srcId="{139410EA-E3D8-41AE-B5C1-D3CD3BD764CA}" destId="{B728993F-7913-4183-98D2-F28245DBE119}" srcOrd="0" destOrd="0" presId="urn:microsoft.com/office/officeart/2005/8/layout/vList2"/>
    <dgm:cxn modelId="{0689BCA7-6ED7-41D8-B4E3-FBA0123755A0}" type="presOf" srcId="{213333AA-23E4-49C2-9503-C3888B74984C}" destId="{655047C0-710F-45B5-9F35-09B87F641E3E}" srcOrd="0" destOrd="0" presId="urn:microsoft.com/office/officeart/2005/8/layout/vList2"/>
    <dgm:cxn modelId="{4A4088D1-275A-4124-962D-1E29DB26A3B7}" type="presOf" srcId="{4FBF6883-17FE-495C-8312-D9B43F4E6A36}" destId="{8176791C-915D-4DA6-9511-755D0C2DD2C1}" srcOrd="0" destOrd="0" presId="urn:microsoft.com/office/officeart/2005/8/layout/vList2"/>
    <dgm:cxn modelId="{F46319DA-E8FE-44D1-8204-06CD0DF8E739}" srcId="{4FBF6883-17FE-495C-8312-D9B43F4E6A36}" destId="{D3198131-E581-452C-9682-ED1602AE0526}" srcOrd="1" destOrd="0" parTransId="{20DC8BE4-63C4-4C65-B65E-52205BCF5050}" sibTransId="{D1A89EA8-FC2D-4365-A690-E46ECEADD0C3}"/>
    <dgm:cxn modelId="{3A8489E3-A136-4E48-8FA8-9CEF62E14C2E}" srcId="{4FBF6883-17FE-495C-8312-D9B43F4E6A36}" destId="{213333AA-23E4-49C2-9503-C3888B74984C}" srcOrd="3" destOrd="0" parTransId="{400D3ABA-949B-4FF7-9BF6-C58BEF0E7E9C}" sibTransId="{3E6714A6-6A02-434B-A51E-E33BA960713E}"/>
    <dgm:cxn modelId="{01789818-1C97-4574-A936-AD5867B2FF4F}" type="presParOf" srcId="{8176791C-915D-4DA6-9511-755D0C2DD2C1}" destId="{4EAF8F25-3FAF-4DDD-A234-B1A1CB22AD90}" srcOrd="0" destOrd="0" presId="urn:microsoft.com/office/officeart/2005/8/layout/vList2"/>
    <dgm:cxn modelId="{FA70A6CF-6065-4F9C-9EC7-F1C40012FFEB}" type="presParOf" srcId="{8176791C-915D-4DA6-9511-755D0C2DD2C1}" destId="{483389FA-68C7-4276-B6E4-650FB08533B2}" srcOrd="1" destOrd="0" presId="urn:microsoft.com/office/officeart/2005/8/layout/vList2"/>
    <dgm:cxn modelId="{227203B9-30CD-4C54-9814-F81134D08847}" type="presParOf" srcId="{8176791C-915D-4DA6-9511-755D0C2DD2C1}" destId="{A01D244F-E7A6-4415-B5CC-BC7EC2005607}" srcOrd="2" destOrd="0" presId="urn:microsoft.com/office/officeart/2005/8/layout/vList2"/>
    <dgm:cxn modelId="{6AA3416D-427C-4C24-B389-4A04DC8C442F}" type="presParOf" srcId="{8176791C-915D-4DA6-9511-755D0C2DD2C1}" destId="{729C0CC4-22F3-4596-9ABC-958482179DDD}" srcOrd="3" destOrd="0" presId="urn:microsoft.com/office/officeart/2005/8/layout/vList2"/>
    <dgm:cxn modelId="{1BAEFBF9-C01A-4400-AE65-9532AFFA68BB}" type="presParOf" srcId="{8176791C-915D-4DA6-9511-755D0C2DD2C1}" destId="{B728993F-7913-4183-98D2-F28245DBE119}" srcOrd="4" destOrd="0" presId="urn:microsoft.com/office/officeart/2005/8/layout/vList2"/>
    <dgm:cxn modelId="{5E2487CF-E3BC-4320-B1EA-CF424288017A}" type="presParOf" srcId="{8176791C-915D-4DA6-9511-755D0C2DD2C1}" destId="{A982F90B-28C4-467D-8F1F-9A9006BE99FC}" srcOrd="5" destOrd="0" presId="urn:microsoft.com/office/officeart/2005/8/layout/vList2"/>
    <dgm:cxn modelId="{6B74F3E6-5FFB-4FA2-9426-EFECC45F08F3}" type="presParOf" srcId="{8176791C-915D-4DA6-9511-755D0C2DD2C1}" destId="{655047C0-710F-45B5-9F35-09B87F641E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EFA0BC-B597-442F-8E98-BA5E5242DB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2590A7B-6CBD-491E-BD22-61D5150DDDF0}">
      <dgm:prSet/>
      <dgm:spPr/>
      <dgm:t>
        <a:bodyPr/>
        <a:lstStyle/>
        <a:p>
          <a:r>
            <a:rPr lang="en-US"/>
            <a:t>Education: Strongest predictor of income</a:t>
          </a:r>
        </a:p>
      </dgm:t>
    </dgm:pt>
    <dgm:pt modelId="{3C959C37-6FB5-4716-8C3B-6E39718FA4E1}" type="parTrans" cxnId="{6FC8C0A9-8BAF-477D-8DE0-006C62EF567C}">
      <dgm:prSet/>
      <dgm:spPr/>
      <dgm:t>
        <a:bodyPr/>
        <a:lstStyle/>
        <a:p>
          <a:endParaRPr lang="en-US"/>
        </a:p>
      </dgm:t>
    </dgm:pt>
    <dgm:pt modelId="{8DDFE43D-6C29-4B72-9BE0-90D9AE9593E3}" type="sibTrans" cxnId="{6FC8C0A9-8BAF-477D-8DE0-006C62EF567C}">
      <dgm:prSet/>
      <dgm:spPr/>
      <dgm:t>
        <a:bodyPr/>
        <a:lstStyle/>
        <a:p>
          <a:endParaRPr lang="en-US"/>
        </a:p>
      </dgm:t>
    </dgm:pt>
    <dgm:pt modelId="{E01001E8-7A5C-4F96-B8ED-A0384629146A}">
      <dgm:prSet/>
      <dgm:spPr/>
      <dgm:t>
        <a:bodyPr/>
        <a:lstStyle/>
        <a:p>
          <a:r>
            <a:rPr lang="en-US"/>
            <a:t>Demographic gaps persist</a:t>
          </a:r>
        </a:p>
      </dgm:t>
    </dgm:pt>
    <dgm:pt modelId="{43CE729E-07CE-44C8-8F95-817299C063A1}" type="parTrans" cxnId="{85332214-366D-4348-AECB-0725F6CD21A9}">
      <dgm:prSet/>
      <dgm:spPr/>
      <dgm:t>
        <a:bodyPr/>
        <a:lstStyle/>
        <a:p>
          <a:endParaRPr lang="en-US"/>
        </a:p>
      </dgm:t>
    </dgm:pt>
    <dgm:pt modelId="{7C9C0AE6-02DC-4EE2-A760-4D0DA5C8090F}" type="sibTrans" cxnId="{85332214-366D-4348-AECB-0725F6CD21A9}">
      <dgm:prSet/>
      <dgm:spPr/>
      <dgm:t>
        <a:bodyPr/>
        <a:lstStyle/>
        <a:p>
          <a:endParaRPr lang="en-US"/>
        </a:p>
      </dgm:t>
    </dgm:pt>
    <dgm:pt modelId="{EC1320B2-C9C1-4180-B69B-A3ACCBA5C9EF}">
      <dgm:prSet/>
      <dgm:spPr/>
      <dgm:t>
        <a:bodyPr/>
        <a:lstStyle/>
        <a:p>
          <a:r>
            <a:rPr lang="en-US"/>
            <a:t>Work intensity highly predictive</a:t>
          </a:r>
        </a:p>
      </dgm:t>
    </dgm:pt>
    <dgm:pt modelId="{B8114975-D525-4E0B-A082-5D99E72380DC}" type="parTrans" cxnId="{975BA47F-01D0-4832-A99F-0F1009BF4792}">
      <dgm:prSet/>
      <dgm:spPr/>
      <dgm:t>
        <a:bodyPr/>
        <a:lstStyle/>
        <a:p>
          <a:endParaRPr lang="en-US"/>
        </a:p>
      </dgm:t>
    </dgm:pt>
    <dgm:pt modelId="{E0B685BD-B1EA-41D3-9376-DCF8443BF06B}" type="sibTrans" cxnId="{975BA47F-01D0-4832-A99F-0F1009BF4792}">
      <dgm:prSet/>
      <dgm:spPr/>
      <dgm:t>
        <a:bodyPr/>
        <a:lstStyle/>
        <a:p>
          <a:endParaRPr lang="en-US"/>
        </a:p>
      </dgm:t>
    </dgm:pt>
    <dgm:pt modelId="{77FC4524-7F52-4FE9-80C0-EE74ABD22139}">
      <dgm:prSet/>
      <dgm:spPr/>
      <dgm:t>
        <a:bodyPr/>
        <a:lstStyle/>
        <a:p>
          <a:r>
            <a:rPr lang="en-US"/>
            <a:t>Model explains ~40–50% of variance</a:t>
          </a:r>
        </a:p>
      </dgm:t>
    </dgm:pt>
    <dgm:pt modelId="{6314C2BF-E62C-4DD1-AECE-E9254F9E8836}" type="parTrans" cxnId="{8F08C64F-21E3-4F37-B05B-EB963D4FA616}">
      <dgm:prSet/>
      <dgm:spPr/>
      <dgm:t>
        <a:bodyPr/>
        <a:lstStyle/>
        <a:p>
          <a:endParaRPr lang="en-US"/>
        </a:p>
      </dgm:t>
    </dgm:pt>
    <dgm:pt modelId="{4296B6A8-8325-4B76-ADBF-C952CB7D8D13}" type="sibTrans" cxnId="{8F08C64F-21E3-4F37-B05B-EB963D4FA616}">
      <dgm:prSet/>
      <dgm:spPr/>
      <dgm:t>
        <a:bodyPr/>
        <a:lstStyle/>
        <a:p>
          <a:endParaRPr lang="en-US"/>
        </a:p>
      </dgm:t>
    </dgm:pt>
    <dgm:pt modelId="{7E022F29-C9BB-4C9C-B304-21DFB48049AC}" type="pres">
      <dgm:prSet presAssocID="{40EFA0BC-B597-442F-8E98-BA5E5242DB8A}" presName="linear" presStyleCnt="0">
        <dgm:presLayoutVars>
          <dgm:animLvl val="lvl"/>
          <dgm:resizeHandles val="exact"/>
        </dgm:presLayoutVars>
      </dgm:prSet>
      <dgm:spPr/>
    </dgm:pt>
    <dgm:pt modelId="{33B66020-39A1-4369-82FF-E5048F71DB85}" type="pres">
      <dgm:prSet presAssocID="{62590A7B-6CBD-491E-BD22-61D5150DDDF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624E49-13AD-48C8-88C1-5233A77C0C1B}" type="pres">
      <dgm:prSet presAssocID="{8DDFE43D-6C29-4B72-9BE0-90D9AE9593E3}" presName="spacer" presStyleCnt="0"/>
      <dgm:spPr/>
    </dgm:pt>
    <dgm:pt modelId="{650660E5-CC71-4EC2-93C0-C1AFCCF075C4}" type="pres">
      <dgm:prSet presAssocID="{E01001E8-7A5C-4F96-B8ED-A0384629146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900BC55-E29E-4970-BDF1-F56C2284B858}" type="pres">
      <dgm:prSet presAssocID="{7C9C0AE6-02DC-4EE2-A760-4D0DA5C8090F}" presName="spacer" presStyleCnt="0"/>
      <dgm:spPr/>
    </dgm:pt>
    <dgm:pt modelId="{405FBE6B-E7EA-446F-A1A5-B1B663E406C8}" type="pres">
      <dgm:prSet presAssocID="{EC1320B2-C9C1-4180-B69B-A3ACCBA5C9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30E5A3-5600-4D50-9D30-2B5422F30F72}" type="pres">
      <dgm:prSet presAssocID="{E0B685BD-B1EA-41D3-9376-DCF8443BF06B}" presName="spacer" presStyleCnt="0"/>
      <dgm:spPr/>
    </dgm:pt>
    <dgm:pt modelId="{9CCA35E4-4ABB-43B8-8C05-0A60180A994D}" type="pres">
      <dgm:prSet presAssocID="{77FC4524-7F52-4FE9-80C0-EE74ABD2213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C99C60C-039D-438D-ACA6-5E2AFDF775F3}" type="presOf" srcId="{EC1320B2-C9C1-4180-B69B-A3ACCBA5C9EF}" destId="{405FBE6B-E7EA-446F-A1A5-B1B663E406C8}" srcOrd="0" destOrd="0" presId="urn:microsoft.com/office/officeart/2005/8/layout/vList2"/>
    <dgm:cxn modelId="{85332214-366D-4348-AECB-0725F6CD21A9}" srcId="{40EFA0BC-B597-442F-8E98-BA5E5242DB8A}" destId="{E01001E8-7A5C-4F96-B8ED-A0384629146A}" srcOrd="1" destOrd="0" parTransId="{43CE729E-07CE-44C8-8F95-817299C063A1}" sibTransId="{7C9C0AE6-02DC-4EE2-A760-4D0DA5C8090F}"/>
    <dgm:cxn modelId="{AEADC164-B8B8-40B3-B405-E2EAC310D1EC}" type="presOf" srcId="{62590A7B-6CBD-491E-BD22-61D5150DDDF0}" destId="{33B66020-39A1-4369-82FF-E5048F71DB85}" srcOrd="0" destOrd="0" presId="urn:microsoft.com/office/officeart/2005/8/layout/vList2"/>
    <dgm:cxn modelId="{8F08C64F-21E3-4F37-B05B-EB963D4FA616}" srcId="{40EFA0BC-B597-442F-8E98-BA5E5242DB8A}" destId="{77FC4524-7F52-4FE9-80C0-EE74ABD22139}" srcOrd="3" destOrd="0" parTransId="{6314C2BF-E62C-4DD1-AECE-E9254F9E8836}" sibTransId="{4296B6A8-8325-4B76-ADBF-C952CB7D8D13}"/>
    <dgm:cxn modelId="{29D11650-EFEF-4B76-8F6B-F34B94BB9E90}" type="presOf" srcId="{77FC4524-7F52-4FE9-80C0-EE74ABD22139}" destId="{9CCA35E4-4ABB-43B8-8C05-0A60180A994D}" srcOrd="0" destOrd="0" presId="urn:microsoft.com/office/officeart/2005/8/layout/vList2"/>
    <dgm:cxn modelId="{04C39C58-A96A-4922-9717-CB757799F9CA}" type="presOf" srcId="{40EFA0BC-B597-442F-8E98-BA5E5242DB8A}" destId="{7E022F29-C9BB-4C9C-B304-21DFB48049AC}" srcOrd="0" destOrd="0" presId="urn:microsoft.com/office/officeart/2005/8/layout/vList2"/>
    <dgm:cxn modelId="{975BA47F-01D0-4832-A99F-0F1009BF4792}" srcId="{40EFA0BC-B597-442F-8E98-BA5E5242DB8A}" destId="{EC1320B2-C9C1-4180-B69B-A3ACCBA5C9EF}" srcOrd="2" destOrd="0" parTransId="{B8114975-D525-4E0B-A082-5D99E72380DC}" sibTransId="{E0B685BD-B1EA-41D3-9376-DCF8443BF06B}"/>
    <dgm:cxn modelId="{6FC8C0A9-8BAF-477D-8DE0-006C62EF567C}" srcId="{40EFA0BC-B597-442F-8E98-BA5E5242DB8A}" destId="{62590A7B-6CBD-491E-BD22-61D5150DDDF0}" srcOrd="0" destOrd="0" parTransId="{3C959C37-6FB5-4716-8C3B-6E39718FA4E1}" sibTransId="{8DDFE43D-6C29-4B72-9BE0-90D9AE9593E3}"/>
    <dgm:cxn modelId="{08E214B0-60C9-4DA6-A8FE-8BDFA2BC6845}" type="presOf" srcId="{E01001E8-7A5C-4F96-B8ED-A0384629146A}" destId="{650660E5-CC71-4EC2-93C0-C1AFCCF075C4}" srcOrd="0" destOrd="0" presId="urn:microsoft.com/office/officeart/2005/8/layout/vList2"/>
    <dgm:cxn modelId="{5C347D19-3B46-4F5C-BC16-53CDD5216A57}" type="presParOf" srcId="{7E022F29-C9BB-4C9C-B304-21DFB48049AC}" destId="{33B66020-39A1-4369-82FF-E5048F71DB85}" srcOrd="0" destOrd="0" presId="urn:microsoft.com/office/officeart/2005/8/layout/vList2"/>
    <dgm:cxn modelId="{A1C3CBD1-E3A0-4C18-AFEB-7B1BB84CA126}" type="presParOf" srcId="{7E022F29-C9BB-4C9C-B304-21DFB48049AC}" destId="{FF624E49-13AD-48C8-88C1-5233A77C0C1B}" srcOrd="1" destOrd="0" presId="urn:microsoft.com/office/officeart/2005/8/layout/vList2"/>
    <dgm:cxn modelId="{38D9C4E7-7630-4A85-A9AA-B665537D3D71}" type="presParOf" srcId="{7E022F29-C9BB-4C9C-B304-21DFB48049AC}" destId="{650660E5-CC71-4EC2-93C0-C1AFCCF075C4}" srcOrd="2" destOrd="0" presId="urn:microsoft.com/office/officeart/2005/8/layout/vList2"/>
    <dgm:cxn modelId="{92066964-F907-4A58-9B88-D5D4244F05F5}" type="presParOf" srcId="{7E022F29-C9BB-4C9C-B304-21DFB48049AC}" destId="{F900BC55-E29E-4970-BDF1-F56C2284B858}" srcOrd="3" destOrd="0" presId="urn:microsoft.com/office/officeart/2005/8/layout/vList2"/>
    <dgm:cxn modelId="{BC8B5051-CFCE-4793-9C62-7480F084EAC0}" type="presParOf" srcId="{7E022F29-C9BB-4C9C-B304-21DFB48049AC}" destId="{405FBE6B-E7EA-446F-A1A5-B1B663E406C8}" srcOrd="4" destOrd="0" presId="urn:microsoft.com/office/officeart/2005/8/layout/vList2"/>
    <dgm:cxn modelId="{A275CFEA-83F4-47F8-A697-6886EA2AB0EB}" type="presParOf" srcId="{7E022F29-C9BB-4C9C-B304-21DFB48049AC}" destId="{4B30E5A3-5600-4D50-9D30-2B5422F30F72}" srcOrd="5" destOrd="0" presId="urn:microsoft.com/office/officeart/2005/8/layout/vList2"/>
    <dgm:cxn modelId="{2A5D8F38-05BC-42B7-BCA4-FF0C70C9DDE6}" type="presParOf" srcId="{7E022F29-C9BB-4C9C-B304-21DFB48049AC}" destId="{9CCA35E4-4ABB-43B8-8C05-0A60180A994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CC72EB-9C88-4AE8-A05C-DE4522144CD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DA8566B1-EFE9-4212-ADD7-120E58B5B259}">
      <dgm:prSet/>
      <dgm:spPr/>
      <dgm:t>
        <a:bodyPr/>
        <a:lstStyle/>
        <a:p>
          <a:r>
            <a:rPr lang="en-US"/>
            <a:t>Policy: Targeted economic programs</a:t>
          </a:r>
        </a:p>
      </dgm:t>
    </dgm:pt>
    <dgm:pt modelId="{29640B89-D53A-412C-94AC-AB2DB243D812}" type="parTrans" cxnId="{347A0E93-1836-4D97-9F39-A4117F453504}">
      <dgm:prSet/>
      <dgm:spPr/>
      <dgm:t>
        <a:bodyPr/>
        <a:lstStyle/>
        <a:p>
          <a:endParaRPr lang="en-US"/>
        </a:p>
      </dgm:t>
    </dgm:pt>
    <dgm:pt modelId="{8393D3D2-B811-4263-8818-E0975A1E1761}" type="sibTrans" cxnId="{347A0E93-1836-4D97-9F39-A4117F453504}">
      <dgm:prSet/>
      <dgm:spPr/>
      <dgm:t>
        <a:bodyPr/>
        <a:lstStyle/>
        <a:p>
          <a:endParaRPr lang="en-US"/>
        </a:p>
      </dgm:t>
    </dgm:pt>
    <dgm:pt modelId="{FABBCA49-9A18-4F49-8095-F5B72A79387F}">
      <dgm:prSet/>
      <dgm:spPr/>
      <dgm:t>
        <a:bodyPr/>
        <a:lstStyle/>
        <a:p>
          <a:r>
            <a:rPr lang="en-US"/>
            <a:t>Business: Market segmentation use</a:t>
          </a:r>
        </a:p>
      </dgm:t>
    </dgm:pt>
    <dgm:pt modelId="{34E0F7D2-E106-4D48-A3A6-A07E84F1F3B7}" type="parTrans" cxnId="{F1D6F254-0203-4D19-AA9A-C1588BC26987}">
      <dgm:prSet/>
      <dgm:spPr/>
      <dgm:t>
        <a:bodyPr/>
        <a:lstStyle/>
        <a:p>
          <a:endParaRPr lang="en-US"/>
        </a:p>
      </dgm:t>
    </dgm:pt>
    <dgm:pt modelId="{0A692D44-8681-4881-85ED-B93CD10650FB}" type="sibTrans" cxnId="{F1D6F254-0203-4D19-AA9A-C1588BC26987}">
      <dgm:prSet/>
      <dgm:spPr/>
      <dgm:t>
        <a:bodyPr/>
        <a:lstStyle/>
        <a:p>
          <a:endParaRPr lang="en-US"/>
        </a:p>
      </dgm:t>
    </dgm:pt>
    <dgm:pt modelId="{F068889A-D51D-4095-9B2F-2C42F0F50E75}">
      <dgm:prSet/>
      <dgm:spPr/>
      <dgm:t>
        <a:bodyPr/>
        <a:lstStyle/>
        <a:p>
          <a:r>
            <a:rPr lang="en-US"/>
            <a:t>Personal: Guides educational/career choices</a:t>
          </a:r>
        </a:p>
      </dgm:t>
    </dgm:pt>
    <dgm:pt modelId="{263C4EBB-2774-4701-B4A8-E51160D190D0}" type="parTrans" cxnId="{52F872EE-5EB0-4616-9375-9712622A20C1}">
      <dgm:prSet/>
      <dgm:spPr/>
      <dgm:t>
        <a:bodyPr/>
        <a:lstStyle/>
        <a:p>
          <a:endParaRPr lang="en-US"/>
        </a:p>
      </dgm:t>
    </dgm:pt>
    <dgm:pt modelId="{666C6ABA-124C-4C35-B28C-D5D4A8D381D2}" type="sibTrans" cxnId="{52F872EE-5EB0-4616-9375-9712622A20C1}">
      <dgm:prSet/>
      <dgm:spPr/>
      <dgm:t>
        <a:bodyPr/>
        <a:lstStyle/>
        <a:p>
          <a:endParaRPr lang="en-US"/>
        </a:p>
      </dgm:t>
    </dgm:pt>
    <dgm:pt modelId="{15B4ABAF-AA31-415A-9C2C-CE37BAD557FC}">
      <dgm:prSet/>
      <dgm:spPr/>
      <dgm:t>
        <a:bodyPr/>
        <a:lstStyle/>
        <a:p>
          <a:r>
            <a:rPr lang="en-US"/>
            <a:t>Methodology: Demonstrates applied modeling + CV</a:t>
          </a:r>
        </a:p>
      </dgm:t>
    </dgm:pt>
    <dgm:pt modelId="{0BA69AE1-809A-446F-9C42-7B46088C8368}" type="parTrans" cxnId="{C85EDDA2-094E-42B8-B50D-AC96343A80AB}">
      <dgm:prSet/>
      <dgm:spPr/>
      <dgm:t>
        <a:bodyPr/>
        <a:lstStyle/>
        <a:p>
          <a:endParaRPr lang="en-US"/>
        </a:p>
      </dgm:t>
    </dgm:pt>
    <dgm:pt modelId="{7398A4BC-9E85-4A75-838F-803B0F6C2594}" type="sibTrans" cxnId="{C85EDDA2-094E-42B8-B50D-AC96343A80AB}">
      <dgm:prSet/>
      <dgm:spPr/>
      <dgm:t>
        <a:bodyPr/>
        <a:lstStyle/>
        <a:p>
          <a:endParaRPr lang="en-US"/>
        </a:p>
      </dgm:t>
    </dgm:pt>
    <dgm:pt modelId="{9E9FB35A-E39B-4F8C-80BA-44D5A00E1D9B}" type="pres">
      <dgm:prSet presAssocID="{0DCC72EB-9C88-4AE8-A05C-DE4522144CD6}" presName="root" presStyleCnt="0">
        <dgm:presLayoutVars>
          <dgm:dir/>
          <dgm:resizeHandles val="exact"/>
        </dgm:presLayoutVars>
      </dgm:prSet>
      <dgm:spPr/>
    </dgm:pt>
    <dgm:pt modelId="{451816CC-3C69-45AA-B354-E6ACE49709D0}" type="pres">
      <dgm:prSet presAssocID="{DA8566B1-EFE9-4212-ADD7-120E58B5B259}" presName="compNode" presStyleCnt="0"/>
      <dgm:spPr/>
    </dgm:pt>
    <dgm:pt modelId="{C4C65DEF-5F22-4E54-AD72-4ABEB841CEAA}" type="pres">
      <dgm:prSet presAssocID="{DA8566B1-EFE9-4212-ADD7-120E58B5B25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8D9B316-99FC-4045-91F3-A48205346CD6}" type="pres">
      <dgm:prSet presAssocID="{DA8566B1-EFE9-4212-ADD7-120E58B5B259}" presName="spaceRect" presStyleCnt="0"/>
      <dgm:spPr/>
    </dgm:pt>
    <dgm:pt modelId="{B861AA3C-AC15-4DE6-BD71-93115E349DFC}" type="pres">
      <dgm:prSet presAssocID="{DA8566B1-EFE9-4212-ADD7-120E58B5B259}" presName="textRect" presStyleLbl="revTx" presStyleIdx="0" presStyleCnt="4">
        <dgm:presLayoutVars>
          <dgm:chMax val="1"/>
          <dgm:chPref val="1"/>
        </dgm:presLayoutVars>
      </dgm:prSet>
      <dgm:spPr/>
    </dgm:pt>
    <dgm:pt modelId="{0A6B3E7B-32A5-4786-A306-9CBF0CBF477C}" type="pres">
      <dgm:prSet presAssocID="{8393D3D2-B811-4263-8818-E0975A1E1761}" presName="sibTrans" presStyleCnt="0"/>
      <dgm:spPr/>
    </dgm:pt>
    <dgm:pt modelId="{153EA436-921C-4030-B87B-2205405F33DD}" type="pres">
      <dgm:prSet presAssocID="{FABBCA49-9A18-4F49-8095-F5B72A79387F}" presName="compNode" presStyleCnt="0"/>
      <dgm:spPr/>
    </dgm:pt>
    <dgm:pt modelId="{12EB9308-BADD-4F6D-9BD3-6689DA380D15}" type="pres">
      <dgm:prSet presAssocID="{FABBCA49-9A18-4F49-8095-F5B72A7938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AE20D035-B62C-4417-AC26-4E53BB431211}" type="pres">
      <dgm:prSet presAssocID="{FABBCA49-9A18-4F49-8095-F5B72A79387F}" presName="spaceRect" presStyleCnt="0"/>
      <dgm:spPr/>
    </dgm:pt>
    <dgm:pt modelId="{C7DDF629-46FF-435D-B2B6-181552F34F1D}" type="pres">
      <dgm:prSet presAssocID="{FABBCA49-9A18-4F49-8095-F5B72A79387F}" presName="textRect" presStyleLbl="revTx" presStyleIdx="1" presStyleCnt="4">
        <dgm:presLayoutVars>
          <dgm:chMax val="1"/>
          <dgm:chPref val="1"/>
        </dgm:presLayoutVars>
      </dgm:prSet>
      <dgm:spPr/>
    </dgm:pt>
    <dgm:pt modelId="{FA5F3DEC-5518-47D0-A453-7AA960C834CA}" type="pres">
      <dgm:prSet presAssocID="{0A692D44-8681-4881-85ED-B93CD10650FB}" presName="sibTrans" presStyleCnt="0"/>
      <dgm:spPr/>
    </dgm:pt>
    <dgm:pt modelId="{D2D0B7FA-4911-497A-8605-7B51F4F17A15}" type="pres">
      <dgm:prSet presAssocID="{F068889A-D51D-4095-9B2F-2C42F0F50E75}" presName="compNode" presStyleCnt="0"/>
      <dgm:spPr/>
    </dgm:pt>
    <dgm:pt modelId="{C895B151-232B-4F83-9A10-10DADD1EA742}" type="pres">
      <dgm:prSet presAssocID="{F068889A-D51D-4095-9B2F-2C42F0F50E7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58E6DFE0-960E-450D-BC00-E558B2AA7B96}" type="pres">
      <dgm:prSet presAssocID="{F068889A-D51D-4095-9B2F-2C42F0F50E75}" presName="spaceRect" presStyleCnt="0"/>
      <dgm:spPr/>
    </dgm:pt>
    <dgm:pt modelId="{258394A1-8CC0-409F-831E-91D6E4FFBD66}" type="pres">
      <dgm:prSet presAssocID="{F068889A-D51D-4095-9B2F-2C42F0F50E75}" presName="textRect" presStyleLbl="revTx" presStyleIdx="2" presStyleCnt="4">
        <dgm:presLayoutVars>
          <dgm:chMax val="1"/>
          <dgm:chPref val="1"/>
        </dgm:presLayoutVars>
      </dgm:prSet>
      <dgm:spPr/>
    </dgm:pt>
    <dgm:pt modelId="{ADE8932D-87AC-4721-A8A8-6FECC1C1787F}" type="pres">
      <dgm:prSet presAssocID="{666C6ABA-124C-4C35-B28C-D5D4A8D381D2}" presName="sibTrans" presStyleCnt="0"/>
      <dgm:spPr/>
    </dgm:pt>
    <dgm:pt modelId="{0C569A85-DEDA-4FB9-A47F-3BC50E27DA88}" type="pres">
      <dgm:prSet presAssocID="{15B4ABAF-AA31-415A-9C2C-CE37BAD557FC}" presName="compNode" presStyleCnt="0"/>
      <dgm:spPr/>
    </dgm:pt>
    <dgm:pt modelId="{DB0C36C2-203F-497E-B1B9-048D117467F4}" type="pres">
      <dgm:prSet presAssocID="{15B4ABAF-AA31-415A-9C2C-CE37BAD557F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91C3BB0-27EB-4548-91A0-576C00B1A1BE}" type="pres">
      <dgm:prSet presAssocID="{15B4ABAF-AA31-415A-9C2C-CE37BAD557FC}" presName="spaceRect" presStyleCnt="0"/>
      <dgm:spPr/>
    </dgm:pt>
    <dgm:pt modelId="{CB89C363-7F77-42E5-8685-D2F8550E4720}" type="pres">
      <dgm:prSet presAssocID="{15B4ABAF-AA31-415A-9C2C-CE37BAD557F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54F0016-5EA4-4702-9991-A4A7B4D384A3}" type="presOf" srcId="{DA8566B1-EFE9-4212-ADD7-120E58B5B259}" destId="{B861AA3C-AC15-4DE6-BD71-93115E349DFC}" srcOrd="0" destOrd="0" presId="urn:microsoft.com/office/officeart/2018/2/layout/IconLabelList"/>
    <dgm:cxn modelId="{6E06182A-3D08-400D-90DF-B6360D29744E}" type="presOf" srcId="{FABBCA49-9A18-4F49-8095-F5B72A79387F}" destId="{C7DDF629-46FF-435D-B2B6-181552F34F1D}" srcOrd="0" destOrd="0" presId="urn:microsoft.com/office/officeart/2018/2/layout/IconLabelList"/>
    <dgm:cxn modelId="{437E8F3E-352C-4D46-BE98-EBBD26B0FC5E}" type="presOf" srcId="{0DCC72EB-9C88-4AE8-A05C-DE4522144CD6}" destId="{9E9FB35A-E39B-4F8C-80BA-44D5A00E1D9B}" srcOrd="0" destOrd="0" presId="urn:microsoft.com/office/officeart/2018/2/layout/IconLabelList"/>
    <dgm:cxn modelId="{F1D6F254-0203-4D19-AA9A-C1588BC26987}" srcId="{0DCC72EB-9C88-4AE8-A05C-DE4522144CD6}" destId="{FABBCA49-9A18-4F49-8095-F5B72A79387F}" srcOrd="1" destOrd="0" parTransId="{34E0F7D2-E106-4D48-A3A6-A07E84F1F3B7}" sibTransId="{0A692D44-8681-4881-85ED-B93CD10650FB}"/>
    <dgm:cxn modelId="{DA9ACD8A-1865-43F9-8151-794D1C63AC70}" type="presOf" srcId="{15B4ABAF-AA31-415A-9C2C-CE37BAD557FC}" destId="{CB89C363-7F77-42E5-8685-D2F8550E4720}" srcOrd="0" destOrd="0" presId="urn:microsoft.com/office/officeart/2018/2/layout/IconLabelList"/>
    <dgm:cxn modelId="{347A0E93-1836-4D97-9F39-A4117F453504}" srcId="{0DCC72EB-9C88-4AE8-A05C-DE4522144CD6}" destId="{DA8566B1-EFE9-4212-ADD7-120E58B5B259}" srcOrd="0" destOrd="0" parTransId="{29640B89-D53A-412C-94AC-AB2DB243D812}" sibTransId="{8393D3D2-B811-4263-8818-E0975A1E1761}"/>
    <dgm:cxn modelId="{C85EDDA2-094E-42B8-B50D-AC96343A80AB}" srcId="{0DCC72EB-9C88-4AE8-A05C-DE4522144CD6}" destId="{15B4ABAF-AA31-415A-9C2C-CE37BAD557FC}" srcOrd="3" destOrd="0" parTransId="{0BA69AE1-809A-446F-9C42-7B46088C8368}" sibTransId="{7398A4BC-9E85-4A75-838F-803B0F6C2594}"/>
    <dgm:cxn modelId="{1E8B66DD-261E-458A-BC57-2FA97A7A213A}" type="presOf" srcId="{F068889A-D51D-4095-9B2F-2C42F0F50E75}" destId="{258394A1-8CC0-409F-831E-91D6E4FFBD66}" srcOrd="0" destOrd="0" presId="urn:microsoft.com/office/officeart/2018/2/layout/IconLabelList"/>
    <dgm:cxn modelId="{52F872EE-5EB0-4616-9375-9712622A20C1}" srcId="{0DCC72EB-9C88-4AE8-A05C-DE4522144CD6}" destId="{F068889A-D51D-4095-9B2F-2C42F0F50E75}" srcOrd="2" destOrd="0" parTransId="{263C4EBB-2774-4701-B4A8-E51160D190D0}" sibTransId="{666C6ABA-124C-4C35-B28C-D5D4A8D381D2}"/>
    <dgm:cxn modelId="{8F075F65-1BCA-4C28-846C-51551CDE46C4}" type="presParOf" srcId="{9E9FB35A-E39B-4F8C-80BA-44D5A00E1D9B}" destId="{451816CC-3C69-45AA-B354-E6ACE49709D0}" srcOrd="0" destOrd="0" presId="urn:microsoft.com/office/officeart/2018/2/layout/IconLabelList"/>
    <dgm:cxn modelId="{7CD1DD28-3358-43E0-90C3-C28CD7890075}" type="presParOf" srcId="{451816CC-3C69-45AA-B354-E6ACE49709D0}" destId="{C4C65DEF-5F22-4E54-AD72-4ABEB841CEAA}" srcOrd="0" destOrd="0" presId="urn:microsoft.com/office/officeart/2018/2/layout/IconLabelList"/>
    <dgm:cxn modelId="{AB15EEDE-AE43-4050-95D6-034C521F35A0}" type="presParOf" srcId="{451816CC-3C69-45AA-B354-E6ACE49709D0}" destId="{08D9B316-99FC-4045-91F3-A48205346CD6}" srcOrd="1" destOrd="0" presId="urn:microsoft.com/office/officeart/2018/2/layout/IconLabelList"/>
    <dgm:cxn modelId="{9ED3207C-F6CF-4B9C-B3C7-E498708BB3EC}" type="presParOf" srcId="{451816CC-3C69-45AA-B354-E6ACE49709D0}" destId="{B861AA3C-AC15-4DE6-BD71-93115E349DFC}" srcOrd="2" destOrd="0" presId="urn:microsoft.com/office/officeart/2018/2/layout/IconLabelList"/>
    <dgm:cxn modelId="{716826EC-8783-4EE9-B681-67D096EDB037}" type="presParOf" srcId="{9E9FB35A-E39B-4F8C-80BA-44D5A00E1D9B}" destId="{0A6B3E7B-32A5-4786-A306-9CBF0CBF477C}" srcOrd="1" destOrd="0" presId="urn:microsoft.com/office/officeart/2018/2/layout/IconLabelList"/>
    <dgm:cxn modelId="{C8455698-705A-473A-A3F6-F1589DF21398}" type="presParOf" srcId="{9E9FB35A-E39B-4F8C-80BA-44D5A00E1D9B}" destId="{153EA436-921C-4030-B87B-2205405F33DD}" srcOrd="2" destOrd="0" presId="urn:microsoft.com/office/officeart/2018/2/layout/IconLabelList"/>
    <dgm:cxn modelId="{F34559EA-0585-47A4-8C46-644AE2C294A2}" type="presParOf" srcId="{153EA436-921C-4030-B87B-2205405F33DD}" destId="{12EB9308-BADD-4F6D-9BD3-6689DA380D15}" srcOrd="0" destOrd="0" presId="urn:microsoft.com/office/officeart/2018/2/layout/IconLabelList"/>
    <dgm:cxn modelId="{DA736F17-94A6-4F4F-A156-23069F4B9197}" type="presParOf" srcId="{153EA436-921C-4030-B87B-2205405F33DD}" destId="{AE20D035-B62C-4417-AC26-4E53BB431211}" srcOrd="1" destOrd="0" presId="urn:microsoft.com/office/officeart/2018/2/layout/IconLabelList"/>
    <dgm:cxn modelId="{FA406987-A1BB-4779-AEF0-9738D134B156}" type="presParOf" srcId="{153EA436-921C-4030-B87B-2205405F33DD}" destId="{C7DDF629-46FF-435D-B2B6-181552F34F1D}" srcOrd="2" destOrd="0" presId="urn:microsoft.com/office/officeart/2018/2/layout/IconLabelList"/>
    <dgm:cxn modelId="{887CC822-C0AE-49AC-9838-E8CAE359142D}" type="presParOf" srcId="{9E9FB35A-E39B-4F8C-80BA-44D5A00E1D9B}" destId="{FA5F3DEC-5518-47D0-A453-7AA960C834CA}" srcOrd="3" destOrd="0" presId="urn:microsoft.com/office/officeart/2018/2/layout/IconLabelList"/>
    <dgm:cxn modelId="{A083F8B8-ED07-4570-8E84-00944E58103D}" type="presParOf" srcId="{9E9FB35A-E39B-4F8C-80BA-44D5A00E1D9B}" destId="{D2D0B7FA-4911-497A-8605-7B51F4F17A15}" srcOrd="4" destOrd="0" presId="urn:microsoft.com/office/officeart/2018/2/layout/IconLabelList"/>
    <dgm:cxn modelId="{74FCFDB9-8227-479A-85C9-5E9B0079FCF9}" type="presParOf" srcId="{D2D0B7FA-4911-497A-8605-7B51F4F17A15}" destId="{C895B151-232B-4F83-9A10-10DADD1EA742}" srcOrd="0" destOrd="0" presId="urn:microsoft.com/office/officeart/2018/2/layout/IconLabelList"/>
    <dgm:cxn modelId="{7D53B0D4-D817-4E62-914E-2DBF8928BCBB}" type="presParOf" srcId="{D2D0B7FA-4911-497A-8605-7B51F4F17A15}" destId="{58E6DFE0-960E-450D-BC00-E558B2AA7B96}" srcOrd="1" destOrd="0" presId="urn:microsoft.com/office/officeart/2018/2/layout/IconLabelList"/>
    <dgm:cxn modelId="{7F7A1A7B-F060-4CA5-8770-8730D2A1758C}" type="presParOf" srcId="{D2D0B7FA-4911-497A-8605-7B51F4F17A15}" destId="{258394A1-8CC0-409F-831E-91D6E4FFBD66}" srcOrd="2" destOrd="0" presId="urn:microsoft.com/office/officeart/2018/2/layout/IconLabelList"/>
    <dgm:cxn modelId="{322FD255-6646-4819-8A35-3BAE531E62CE}" type="presParOf" srcId="{9E9FB35A-E39B-4F8C-80BA-44D5A00E1D9B}" destId="{ADE8932D-87AC-4721-A8A8-6FECC1C1787F}" srcOrd="5" destOrd="0" presId="urn:microsoft.com/office/officeart/2018/2/layout/IconLabelList"/>
    <dgm:cxn modelId="{166A8BCA-A692-4EDF-8364-F6AC992E2F06}" type="presParOf" srcId="{9E9FB35A-E39B-4F8C-80BA-44D5A00E1D9B}" destId="{0C569A85-DEDA-4FB9-A47F-3BC50E27DA88}" srcOrd="6" destOrd="0" presId="urn:microsoft.com/office/officeart/2018/2/layout/IconLabelList"/>
    <dgm:cxn modelId="{5F73183D-BC0B-4087-8035-467C42295198}" type="presParOf" srcId="{0C569A85-DEDA-4FB9-A47F-3BC50E27DA88}" destId="{DB0C36C2-203F-497E-B1B9-048D117467F4}" srcOrd="0" destOrd="0" presId="urn:microsoft.com/office/officeart/2018/2/layout/IconLabelList"/>
    <dgm:cxn modelId="{3EC9D057-660D-45E7-A56A-D683F954336B}" type="presParOf" srcId="{0C569A85-DEDA-4FB9-A47F-3BC50E27DA88}" destId="{991C3BB0-27EB-4548-91A0-576C00B1A1BE}" srcOrd="1" destOrd="0" presId="urn:microsoft.com/office/officeart/2018/2/layout/IconLabelList"/>
    <dgm:cxn modelId="{8A01336C-A593-4666-A818-509B00C17C6E}" type="presParOf" srcId="{0C569A85-DEDA-4FB9-A47F-3BC50E27DA88}" destId="{CB89C363-7F77-42E5-8685-D2F8550E472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24BC6B1-5511-4E34-A151-2B74E947800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E8C92B60-5307-42AE-A029-7E9AE68635D5}">
      <dgm:prSet/>
      <dgm:spPr/>
      <dgm:t>
        <a:bodyPr/>
        <a:lstStyle/>
        <a:p>
          <a:pPr>
            <a:defRPr cap="all"/>
          </a:pPr>
          <a:r>
            <a:rPr lang="en-US"/>
            <a:t>Omitted: Occupation, industry, cost of living</a:t>
          </a:r>
        </a:p>
      </dgm:t>
    </dgm:pt>
    <dgm:pt modelId="{2D0CF82F-C937-4F3B-9BB5-2C02E3E0BCEC}" type="parTrans" cxnId="{8376EED5-10EB-433D-9AE0-8CB09AF43B15}">
      <dgm:prSet/>
      <dgm:spPr/>
      <dgm:t>
        <a:bodyPr/>
        <a:lstStyle/>
        <a:p>
          <a:endParaRPr lang="en-US"/>
        </a:p>
      </dgm:t>
    </dgm:pt>
    <dgm:pt modelId="{B9A594E6-FAD9-4306-A2FD-04D36E9DC98C}" type="sibTrans" cxnId="{8376EED5-10EB-433D-9AE0-8CB09AF43B15}">
      <dgm:prSet/>
      <dgm:spPr/>
      <dgm:t>
        <a:bodyPr/>
        <a:lstStyle/>
        <a:p>
          <a:endParaRPr lang="en-US"/>
        </a:p>
      </dgm:t>
    </dgm:pt>
    <dgm:pt modelId="{DC3756C2-6957-4085-8FD3-D2C0CE1D14FA}">
      <dgm:prSet/>
      <dgm:spPr/>
      <dgm:t>
        <a:bodyPr/>
        <a:lstStyle/>
        <a:p>
          <a:pPr>
            <a:defRPr cap="all"/>
          </a:pPr>
          <a:r>
            <a:rPr lang="en-US"/>
            <a:t>Top-coding affects income distribution</a:t>
          </a:r>
        </a:p>
      </dgm:t>
    </dgm:pt>
    <dgm:pt modelId="{A6712877-3603-49C2-9A38-BE8B2F5C5112}" type="parTrans" cxnId="{4452F43B-1DA5-4638-AFDD-C6A32D709684}">
      <dgm:prSet/>
      <dgm:spPr/>
      <dgm:t>
        <a:bodyPr/>
        <a:lstStyle/>
        <a:p>
          <a:endParaRPr lang="en-US"/>
        </a:p>
      </dgm:t>
    </dgm:pt>
    <dgm:pt modelId="{81E1F9ED-FE0D-4EB1-A092-9E779F8B25E0}" type="sibTrans" cxnId="{4452F43B-1DA5-4638-AFDD-C6A32D709684}">
      <dgm:prSet/>
      <dgm:spPr/>
      <dgm:t>
        <a:bodyPr/>
        <a:lstStyle/>
        <a:p>
          <a:endParaRPr lang="en-US"/>
        </a:p>
      </dgm:t>
    </dgm:pt>
    <dgm:pt modelId="{8F7FAE1D-D0A3-428F-B62A-5E0AD194386C}">
      <dgm:prSet/>
      <dgm:spPr/>
      <dgm:t>
        <a:bodyPr/>
        <a:lstStyle/>
        <a:p>
          <a:pPr>
            <a:defRPr cap="all"/>
          </a:pPr>
          <a:r>
            <a:rPr lang="en-US"/>
            <a:t>Future: Clustering, non-linear models, expanded variables</a:t>
          </a:r>
        </a:p>
      </dgm:t>
    </dgm:pt>
    <dgm:pt modelId="{D9B2E473-6CB2-4F02-9CCE-D6D9EACD4BDF}" type="parTrans" cxnId="{EA44A005-4339-4B61-A177-98D72A8B3A69}">
      <dgm:prSet/>
      <dgm:spPr/>
      <dgm:t>
        <a:bodyPr/>
        <a:lstStyle/>
        <a:p>
          <a:endParaRPr lang="en-US"/>
        </a:p>
      </dgm:t>
    </dgm:pt>
    <dgm:pt modelId="{D5AAD4F8-2BD0-4C41-88D5-D7C960E0FBA3}" type="sibTrans" cxnId="{EA44A005-4339-4B61-A177-98D72A8B3A69}">
      <dgm:prSet/>
      <dgm:spPr/>
      <dgm:t>
        <a:bodyPr/>
        <a:lstStyle/>
        <a:p>
          <a:endParaRPr lang="en-US"/>
        </a:p>
      </dgm:t>
    </dgm:pt>
    <dgm:pt modelId="{7D11752A-3D6A-4712-8A92-E524160404CA}" type="pres">
      <dgm:prSet presAssocID="{724BC6B1-5511-4E34-A151-2B74E947800B}" presName="root" presStyleCnt="0">
        <dgm:presLayoutVars>
          <dgm:dir/>
          <dgm:resizeHandles val="exact"/>
        </dgm:presLayoutVars>
      </dgm:prSet>
      <dgm:spPr/>
    </dgm:pt>
    <dgm:pt modelId="{09D4473B-2984-453F-90F7-67830B1EDCB2}" type="pres">
      <dgm:prSet presAssocID="{E8C92B60-5307-42AE-A029-7E9AE68635D5}" presName="compNode" presStyleCnt="0"/>
      <dgm:spPr/>
    </dgm:pt>
    <dgm:pt modelId="{39DEC11A-A0FE-48B5-8F74-CD5FA11E04BF}" type="pres">
      <dgm:prSet presAssocID="{E8C92B60-5307-42AE-A029-7E9AE68635D5}" presName="iconBgRect" presStyleLbl="bgShp" presStyleIdx="0" presStyleCnt="3"/>
      <dgm:spPr/>
    </dgm:pt>
    <dgm:pt modelId="{5C3535AB-D130-44AA-87EC-7224859062C1}" type="pres">
      <dgm:prSet presAssocID="{E8C92B60-5307-42AE-A029-7E9AE68635D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F7E7031A-5410-4805-8B40-7426CAC5E8F1}" type="pres">
      <dgm:prSet presAssocID="{E8C92B60-5307-42AE-A029-7E9AE68635D5}" presName="spaceRect" presStyleCnt="0"/>
      <dgm:spPr/>
    </dgm:pt>
    <dgm:pt modelId="{2B307964-690D-4AEF-9F75-EF4F9CAE752A}" type="pres">
      <dgm:prSet presAssocID="{E8C92B60-5307-42AE-A029-7E9AE68635D5}" presName="textRect" presStyleLbl="revTx" presStyleIdx="0" presStyleCnt="3">
        <dgm:presLayoutVars>
          <dgm:chMax val="1"/>
          <dgm:chPref val="1"/>
        </dgm:presLayoutVars>
      </dgm:prSet>
      <dgm:spPr/>
    </dgm:pt>
    <dgm:pt modelId="{F7B8B4E1-0748-4A94-B5C9-B41C5DF27650}" type="pres">
      <dgm:prSet presAssocID="{B9A594E6-FAD9-4306-A2FD-04D36E9DC98C}" presName="sibTrans" presStyleCnt="0"/>
      <dgm:spPr/>
    </dgm:pt>
    <dgm:pt modelId="{EAC8626A-2882-4370-A60C-0AD124725453}" type="pres">
      <dgm:prSet presAssocID="{DC3756C2-6957-4085-8FD3-D2C0CE1D14FA}" presName="compNode" presStyleCnt="0"/>
      <dgm:spPr/>
    </dgm:pt>
    <dgm:pt modelId="{C587A699-6B45-4BBE-97D3-52286D88201F}" type="pres">
      <dgm:prSet presAssocID="{DC3756C2-6957-4085-8FD3-D2C0CE1D14FA}" presName="iconBgRect" presStyleLbl="bgShp" presStyleIdx="1" presStyleCnt="3"/>
      <dgm:spPr/>
    </dgm:pt>
    <dgm:pt modelId="{D59907E9-C4E9-4466-A01C-4B1992B940CC}" type="pres">
      <dgm:prSet presAssocID="{DC3756C2-6957-4085-8FD3-D2C0CE1D14F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D8D7497-75FB-4A7F-B3F2-9595F9FC6A08}" type="pres">
      <dgm:prSet presAssocID="{DC3756C2-6957-4085-8FD3-D2C0CE1D14FA}" presName="spaceRect" presStyleCnt="0"/>
      <dgm:spPr/>
    </dgm:pt>
    <dgm:pt modelId="{69299BD5-2C0A-4E36-B8DE-6A038130B319}" type="pres">
      <dgm:prSet presAssocID="{DC3756C2-6957-4085-8FD3-D2C0CE1D14FA}" presName="textRect" presStyleLbl="revTx" presStyleIdx="1" presStyleCnt="3">
        <dgm:presLayoutVars>
          <dgm:chMax val="1"/>
          <dgm:chPref val="1"/>
        </dgm:presLayoutVars>
      </dgm:prSet>
      <dgm:spPr/>
    </dgm:pt>
    <dgm:pt modelId="{785CFE5E-D602-40F2-8345-C6ED2435C519}" type="pres">
      <dgm:prSet presAssocID="{81E1F9ED-FE0D-4EB1-A092-9E779F8B25E0}" presName="sibTrans" presStyleCnt="0"/>
      <dgm:spPr/>
    </dgm:pt>
    <dgm:pt modelId="{387A12D3-F5AB-40F3-AF69-C6AF76EBFE8D}" type="pres">
      <dgm:prSet presAssocID="{8F7FAE1D-D0A3-428F-B62A-5E0AD194386C}" presName="compNode" presStyleCnt="0"/>
      <dgm:spPr/>
    </dgm:pt>
    <dgm:pt modelId="{64714EC0-6EFE-45E8-9790-253DB4F0E726}" type="pres">
      <dgm:prSet presAssocID="{8F7FAE1D-D0A3-428F-B62A-5E0AD194386C}" presName="iconBgRect" presStyleLbl="bgShp" presStyleIdx="2" presStyleCnt="3"/>
      <dgm:spPr/>
    </dgm:pt>
    <dgm:pt modelId="{29942B73-31FC-401E-A440-7443F922812A}" type="pres">
      <dgm:prSet presAssocID="{8F7FAE1D-D0A3-428F-B62A-5E0AD194386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F22B7C22-C039-45E7-957D-8FEDA5140097}" type="pres">
      <dgm:prSet presAssocID="{8F7FAE1D-D0A3-428F-B62A-5E0AD194386C}" presName="spaceRect" presStyleCnt="0"/>
      <dgm:spPr/>
    </dgm:pt>
    <dgm:pt modelId="{03E05ADB-8567-4FF9-9E24-F34D5FDE4B55}" type="pres">
      <dgm:prSet presAssocID="{8F7FAE1D-D0A3-428F-B62A-5E0AD194386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B24D902-E18A-4F9F-98DA-07647A4EB862}" type="presOf" srcId="{DC3756C2-6957-4085-8FD3-D2C0CE1D14FA}" destId="{69299BD5-2C0A-4E36-B8DE-6A038130B319}" srcOrd="0" destOrd="0" presId="urn:microsoft.com/office/officeart/2018/5/layout/IconCircleLabelList"/>
    <dgm:cxn modelId="{EA44A005-4339-4B61-A177-98D72A8B3A69}" srcId="{724BC6B1-5511-4E34-A151-2B74E947800B}" destId="{8F7FAE1D-D0A3-428F-B62A-5E0AD194386C}" srcOrd="2" destOrd="0" parTransId="{D9B2E473-6CB2-4F02-9CCE-D6D9EACD4BDF}" sibTransId="{D5AAD4F8-2BD0-4C41-88D5-D7C960E0FBA3}"/>
    <dgm:cxn modelId="{4452F43B-1DA5-4638-AFDD-C6A32D709684}" srcId="{724BC6B1-5511-4E34-A151-2B74E947800B}" destId="{DC3756C2-6957-4085-8FD3-D2C0CE1D14FA}" srcOrd="1" destOrd="0" parTransId="{A6712877-3603-49C2-9A38-BE8B2F5C5112}" sibTransId="{81E1F9ED-FE0D-4EB1-A092-9E779F8B25E0}"/>
    <dgm:cxn modelId="{3EB98773-72AD-47FE-A724-D68C1AC5CE55}" type="presOf" srcId="{724BC6B1-5511-4E34-A151-2B74E947800B}" destId="{7D11752A-3D6A-4712-8A92-E524160404CA}" srcOrd="0" destOrd="0" presId="urn:microsoft.com/office/officeart/2018/5/layout/IconCircleLabelList"/>
    <dgm:cxn modelId="{8B5E8E73-36B5-4A5F-BE95-5924FEDFB25F}" type="presOf" srcId="{E8C92B60-5307-42AE-A029-7E9AE68635D5}" destId="{2B307964-690D-4AEF-9F75-EF4F9CAE752A}" srcOrd="0" destOrd="0" presId="urn:microsoft.com/office/officeart/2018/5/layout/IconCircleLabelList"/>
    <dgm:cxn modelId="{8376EED5-10EB-433D-9AE0-8CB09AF43B15}" srcId="{724BC6B1-5511-4E34-A151-2B74E947800B}" destId="{E8C92B60-5307-42AE-A029-7E9AE68635D5}" srcOrd="0" destOrd="0" parTransId="{2D0CF82F-C937-4F3B-9BB5-2C02E3E0BCEC}" sibTransId="{B9A594E6-FAD9-4306-A2FD-04D36E9DC98C}"/>
    <dgm:cxn modelId="{EE4866DB-5BD3-4EBC-A742-E9693B6F4CDC}" type="presOf" srcId="{8F7FAE1D-D0A3-428F-B62A-5E0AD194386C}" destId="{03E05ADB-8567-4FF9-9E24-F34D5FDE4B55}" srcOrd="0" destOrd="0" presId="urn:microsoft.com/office/officeart/2018/5/layout/IconCircleLabelList"/>
    <dgm:cxn modelId="{A44FB306-F40A-48B6-B95C-22F94C1BF84F}" type="presParOf" srcId="{7D11752A-3D6A-4712-8A92-E524160404CA}" destId="{09D4473B-2984-453F-90F7-67830B1EDCB2}" srcOrd="0" destOrd="0" presId="urn:microsoft.com/office/officeart/2018/5/layout/IconCircleLabelList"/>
    <dgm:cxn modelId="{724ADFBA-3BBB-4777-B2AA-9B68F27559D6}" type="presParOf" srcId="{09D4473B-2984-453F-90F7-67830B1EDCB2}" destId="{39DEC11A-A0FE-48B5-8F74-CD5FA11E04BF}" srcOrd="0" destOrd="0" presId="urn:microsoft.com/office/officeart/2018/5/layout/IconCircleLabelList"/>
    <dgm:cxn modelId="{16008E9F-8160-48F5-BDD8-08C3ED115082}" type="presParOf" srcId="{09D4473B-2984-453F-90F7-67830B1EDCB2}" destId="{5C3535AB-D130-44AA-87EC-7224859062C1}" srcOrd="1" destOrd="0" presId="urn:microsoft.com/office/officeart/2018/5/layout/IconCircleLabelList"/>
    <dgm:cxn modelId="{184D63F7-6556-4729-A0B8-8EADE052F165}" type="presParOf" srcId="{09D4473B-2984-453F-90F7-67830B1EDCB2}" destId="{F7E7031A-5410-4805-8B40-7426CAC5E8F1}" srcOrd="2" destOrd="0" presId="urn:microsoft.com/office/officeart/2018/5/layout/IconCircleLabelList"/>
    <dgm:cxn modelId="{53546E4C-6114-4A65-A312-07AC615824CE}" type="presParOf" srcId="{09D4473B-2984-453F-90F7-67830B1EDCB2}" destId="{2B307964-690D-4AEF-9F75-EF4F9CAE752A}" srcOrd="3" destOrd="0" presId="urn:microsoft.com/office/officeart/2018/5/layout/IconCircleLabelList"/>
    <dgm:cxn modelId="{9A007D07-553A-47F4-8D14-41A4E7CE85B6}" type="presParOf" srcId="{7D11752A-3D6A-4712-8A92-E524160404CA}" destId="{F7B8B4E1-0748-4A94-B5C9-B41C5DF27650}" srcOrd="1" destOrd="0" presId="urn:microsoft.com/office/officeart/2018/5/layout/IconCircleLabelList"/>
    <dgm:cxn modelId="{6F8056FA-A835-4258-9467-4D7EFA22937A}" type="presParOf" srcId="{7D11752A-3D6A-4712-8A92-E524160404CA}" destId="{EAC8626A-2882-4370-A60C-0AD124725453}" srcOrd="2" destOrd="0" presId="urn:microsoft.com/office/officeart/2018/5/layout/IconCircleLabelList"/>
    <dgm:cxn modelId="{8B145F53-9B91-4041-903B-D7826D64504A}" type="presParOf" srcId="{EAC8626A-2882-4370-A60C-0AD124725453}" destId="{C587A699-6B45-4BBE-97D3-52286D88201F}" srcOrd="0" destOrd="0" presId="urn:microsoft.com/office/officeart/2018/5/layout/IconCircleLabelList"/>
    <dgm:cxn modelId="{1B028DB4-473F-47E0-9CF7-5DCF56298CF2}" type="presParOf" srcId="{EAC8626A-2882-4370-A60C-0AD124725453}" destId="{D59907E9-C4E9-4466-A01C-4B1992B940CC}" srcOrd="1" destOrd="0" presId="urn:microsoft.com/office/officeart/2018/5/layout/IconCircleLabelList"/>
    <dgm:cxn modelId="{749ABD85-7FA1-4FE3-AF39-5A9AE42B2EF4}" type="presParOf" srcId="{EAC8626A-2882-4370-A60C-0AD124725453}" destId="{3D8D7497-75FB-4A7F-B3F2-9595F9FC6A08}" srcOrd="2" destOrd="0" presId="urn:microsoft.com/office/officeart/2018/5/layout/IconCircleLabelList"/>
    <dgm:cxn modelId="{AAB73982-E60B-4526-893E-D6AD808B0628}" type="presParOf" srcId="{EAC8626A-2882-4370-A60C-0AD124725453}" destId="{69299BD5-2C0A-4E36-B8DE-6A038130B319}" srcOrd="3" destOrd="0" presId="urn:microsoft.com/office/officeart/2018/5/layout/IconCircleLabelList"/>
    <dgm:cxn modelId="{2BB415E4-23AB-466B-8292-58479259344E}" type="presParOf" srcId="{7D11752A-3D6A-4712-8A92-E524160404CA}" destId="{785CFE5E-D602-40F2-8345-C6ED2435C519}" srcOrd="3" destOrd="0" presId="urn:microsoft.com/office/officeart/2018/5/layout/IconCircleLabelList"/>
    <dgm:cxn modelId="{DE4A8947-780C-4F73-B4BC-FF5E74BE307B}" type="presParOf" srcId="{7D11752A-3D6A-4712-8A92-E524160404CA}" destId="{387A12D3-F5AB-40F3-AF69-C6AF76EBFE8D}" srcOrd="4" destOrd="0" presId="urn:microsoft.com/office/officeart/2018/5/layout/IconCircleLabelList"/>
    <dgm:cxn modelId="{D31074B1-F42B-4312-A3A4-EC6966774427}" type="presParOf" srcId="{387A12D3-F5AB-40F3-AF69-C6AF76EBFE8D}" destId="{64714EC0-6EFE-45E8-9790-253DB4F0E726}" srcOrd="0" destOrd="0" presId="urn:microsoft.com/office/officeart/2018/5/layout/IconCircleLabelList"/>
    <dgm:cxn modelId="{FCFE458E-D309-43D6-9B97-BE48C165DE97}" type="presParOf" srcId="{387A12D3-F5AB-40F3-AF69-C6AF76EBFE8D}" destId="{29942B73-31FC-401E-A440-7443F922812A}" srcOrd="1" destOrd="0" presId="urn:microsoft.com/office/officeart/2018/5/layout/IconCircleLabelList"/>
    <dgm:cxn modelId="{80881822-5FEA-42AC-966F-CF55786C5340}" type="presParOf" srcId="{387A12D3-F5AB-40F3-AF69-C6AF76EBFE8D}" destId="{F22B7C22-C039-45E7-957D-8FEDA5140097}" srcOrd="2" destOrd="0" presId="urn:microsoft.com/office/officeart/2018/5/layout/IconCircleLabelList"/>
    <dgm:cxn modelId="{952D03E1-572B-4883-922B-B0354B659743}" type="presParOf" srcId="{387A12D3-F5AB-40F3-AF69-C6AF76EBFE8D}" destId="{03E05ADB-8567-4FF9-9E24-F34D5FDE4B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57B982-66F3-472B-8FCE-3C86D94A2E92}">
      <dsp:nvSpPr>
        <dsp:cNvPr id="0" name=""/>
        <dsp:cNvSpPr/>
      </dsp:nvSpPr>
      <dsp:spPr>
        <a:xfrm>
          <a:off x="0" y="675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0EC4B4-A382-4756-ABE2-BF2BF065CA34}">
      <dsp:nvSpPr>
        <dsp:cNvPr id="0" name=""/>
        <dsp:cNvSpPr/>
      </dsp:nvSpPr>
      <dsp:spPr>
        <a:xfrm>
          <a:off x="0" y="675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Objective: Predict and explain variations in total personal income (inctot)</a:t>
          </a:r>
        </a:p>
      </dsp:txBody>
      <dsp:txXfrm>
        <a:off x="0" y="675"/>
        <a:ext cx="4718785" cy="1105876"/>
      </dsp:txXfrm>
    </dsp:sp>
    <dsp:sp modelId="{87B2C376-0E68-4D55-9EC9-7B30FDBE2605}">
      <dsp:nvSpPr>
        <dsp:cNvPr id="0" name=""/>
        <dsp:cNvSpPr/>
      </dsp:nvSpPr>
      <dsp:spPr>
        <a:xfrm>
          <a:off x="0" y="1106552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09173-AFD1-4EA9-BB61-4A8EA3AAF366}">
      <dsp:nvSpPr>
        <dsp:cNvPr id="0" name=""/>
        <dsp:cNvSpPr/>
      </dsp:nvSpPr>
      <dsp:spPr>
        <a:xfrm>
          <a:off x="0" y="1106552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Dataset: 2023 American Community Survey (ACS)</a:t>
          </a:r>
        </a:p>
      </dsp:txBody>
      <dsp:txXfrm>
        <a:off x="0" y="1106552"/>
        <a:ext cx="4718785" cy="1105876"/>
      </dsp:txXfrm>
    </dsp:sp>
    <dsp:sp modelId="{B1060F74-37B1-4361-BCAC-2ECDB3B6E3F9}">
      <dsp:nvSpPr>
        <dsp:cNvPr id="0" name=""/>
        <dsp:cNvSpPr/>
      </dsp:nvSpPr>
      <dsp:spPr>
        <a:xfrm>
          <a:off x="0" y="2212429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EB89B-0387-4BC7-A240-6F376C5F8B53}">
      <dsp:nvSpPr>
        <dsp:cNvPr id="0" name=""/>
        <dsp:cNvSpPr/>
      </dsp:nvSpPr>
      <dsp:spPr>
        <a:xfrm>
          <a:off x="0" y="2212429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Population: U.S. residents aged 18–64</a:t>
          </a:r>
        </a:p>
      </dsp:txBody>
      <dsp:txXfrm>
        <a:off x="0" y="2212429"/>
        <a:ext cx="4718785" cy="1105876"/>
      </dsp:txXfrm>
    </dsp:sp>
    <dsp:sp modelId="{9F9E0821-7358-4E1D-A139-624067F8E3F2}">
      <dsp:nvSpPr>
        <dsp:cNvPr id="0" name=""/>
        <dsp:cNvSpPr/>
      </dsp:nvSpPr>
      <dsp:spPr>
        <a:xfrm>
          <a:off x="0" y="3318305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DEF7BC-9107-4F04-B125-B86FFEC25A09}">
      <dsp:nvSpPr>
        <dsp:cNvPr id="0" name=""/>
        <dsp:cNvSpPr/>
      </dsp:nvSpPr>
      <dsp:spPr>
        <a:xfrm>
          <a:off x="0" y="3318305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Outcome: Total Personal Income (continuous)</a:t>
          </a:r>
        </a:p>
      </dsp:txBody>
      <dsp:txXfrm>
        <a:off x="0" y="3318305"/>
        <a:ext cx="4718785" cy="1105876"/>
      </dsp:txXfrm>
    </dsp:sp>
    <dsp:sp modelId="{5945A8BE-F86B-43E3-88DF-7A4FFDD17D9E}">
      <dsp:nvSpPr>
        <dsp:cNvPr id="0" name=""/>
        <dsp:cNvSpPr/>
      </dsp:nvSpPr>
      <dsp:spPr>
        <a:xfrm>
          <a:off x="0" y="4424182"/>
          <a:ext cx="471878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E3F5A-002A-4D6D-A18D-AF2658C524B0}">
      <dsp:nvSpPr>
        <dsp:cNvPr id="0" name=""/>
        <dsp:cNvSpPr/>
      </dsp:nvSpPr>
      <dsp:spPr>
        <a:xfrm>
          <a:off x="0" y="4424182"/>
          <a:ext cx="4718785" cy="1105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Methods: Descriptive analytics + Linear regression + Feature selection</a:t>
          </a:r>
        </a:p>
      </dsp:txBody>
      <dsp:txXfrm>
        <a:off x="0" y="4424182"/>
        <a:ext cx="4718785" cy="11058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F4D93A-90E5-40BF-8738-D958A4BF7677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C00512-FB74-49DA-B4AF-AC83B8BD6580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FDE40-B881-4B54-8DCA-F16CC565826E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Income is a key socioeconomic indicator</a:t>
          </a:r>
        </a:p>
      </dsp:txBody>
      <dsp:txXfrm>
        <a:off x="25435" y="2456402"/>
        <a:ext cx="1800000" cy="720000"/>
      </dsp:txXfrm>
    </dsp:sp>
    <dsp:sp modelId="{525DF49F-3B85-4A25-8004-FAD3B62F88FD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ADEAF8-F738-48CA-AA06-EA5090164D0A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B6F86-227B-4397-ACB7-56AD8DD75543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Continuous nature enables linear regression</a:t>
          </a:r>
        </a:p>
      </dsp:txBody>
      <dsp:txXfrm>
        <a:off x="2140435" y="2456402"/>
        <a:ext cx="1800000" cy="720000"/>
      </dsp:txXfrm>
    </dsp:sp>
    <dsp:sp modelId="{33C6B426-6947-4EA4-AF10-8B256A457639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73B6B-0E37-428B-A99A-4E643EEF156F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AA89CD-C970-4140-A325-82BC6452B45D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Reflects education, work hours, race, etc.</a:t>
          </a:r>
        </a:p>
      </dsp:txBody>
      <dsp:txXfrm>
        <a:off x="4255435" y="2456402"/>
        <a:ext cx="1800000" cy="720000"/>
      </dsp:txXfrm>
    </dsp:sp>
    <dsp:sp modelId="{3DE09A7A-8402-44C8-9A57-98C709589A51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A7C97-6676-4D8C-AB91-B92D8B00AD24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10BB0-2A48-4AB5-BC4C-77BAD37362E5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Yields insights into policy and regional planning</a:t>
          </a:r>
        </a:p>
      </dsp:txBody>
      <dsp:txXfrm>
        <a:off x="6370435" y="2456402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4F269D-6EB4-4D7C-A11C-E136FE3E32FC}">
      <dsp:nvSpPr>
        <dsp:cNvPr id="0" name=""/>
        <dsp:cNvSpPr/>
      </dsp:nvSpPr>
      <dsp:spPr>
        <a:xfrm>
          <a:off x="610" y="1179680"/>
          <a:ext cx="2380430" cy="142825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Handled missing values (9999999)</a:t>
          </a:r>
        </a:p>
      </dsp:txBody>
      <dsp:txXfrm>
        <a:off x="610" y="1179680"/>
        <a:ext cx="2380430" cy="1428258"/>
      </dsp:txXfrm>
    </dsp:sp>
    <dsp:sp modelId="{0BF3A9E3-A6BE-475B-9183-50B1122328B3}">
      <dsp:nvSpPr>
        <dsp:cNvPr id="0" name=""/>
        <dsp:cNvSpPr/>
      </dsp:nvSpPr>
      <dsp:spPr>
        <a:xfrm>
          <a:off x="2619083" y="1179680"/>
          <a:ext cx="2380430" cy="1428258"/>
        </a:xfrm>
        <a:prstGeom prst="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Filtered to working-age adults (18–64)</a:t>
          </a:r>
        </a:p>
      </dsp:txBody>
      <dsp:txXfrm>
        <a:off x="2619083" y="1179680"/>
        <a:ext cx="2380430" cy="1428258"/>
      </dsp:txXfrm>
    </dsp:sp>
    <dsp:sp modelId="{CE1730C4-1421-45DE-8C39-2AC595B7EEA6}">
      <dsp:nvSpPr>
        <dsp:cNvPr id="0" name=""/>
        <dsp:cNvSpPr/>
      </dsp:nvSpPr>
      <dsp:spPr>
        <a:xfrm>
          <a:off x="610" y="2845981"/>
          <a:ext cx="2380430" cy="1428258"/>
        </a:xfrm>
        <a:prstGeom prst="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Re-coded categorical variables (e.g., sex, educ, race)</a:t>
          </a:r>
        </a:p>
      </dsp:txBody>
      <dsp:txXfrm>
        <a:off x="610" y="2845981"/>
        <a:ext cx="2380430" cy="1428258"/>
      </dsp:txXfrm>
    </dsp:sp>
    <dsp:sp modelId="{D6E1B5C2-EC5B-41DC-AA56-74B0D162971D}">
      <dsp:nvSpPr>
        <dsp:cNvPr id="0" name=""/>
        <dsp:cNvSpPr/>
      </dsp:nvSpPr>
      <dsp:spPr>
        <a:xfrm>
          <a:off x="2619083" y="2845981"/>
          <a:ext cx="2380430" cy="1428258"/>
        </a:xfrm>
        <a:prstGeom prst="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Created simplified variables and mapped state names</a:t>
          </a:r>
        </a:p>
      </dsp:txBody>
      <dsp:txXfrm>
        <a:off x="2619083" y="2845981"/>
        <a:ext cx="2380430" cy="14282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F8F25-3FAF-4DDD-A234-B1A1CB22AD90}">
      <dsp:nvSpPr>
        <dsp:cNvPr id="0" name=""/>
        <dsp:cNvSpPr/>
      </dsp:nvSpPr>
      <dsp:spPr>
        <a:xfrm>
          <a:off x="0" y="254961"/>
          <a:ext cx="5175384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Test RMSE: ~$34,000</a:t>
          </a:r>
        </a:p>
      </dsp:txBody>
      <dsp:txXfrm>
        <a:off x="58177" y="313138"/>
        <a:ext cx="5059030" cy="1075400"/>
      </dsp:txXfrm>
    </dsp:sp>
    <dsp:sp modelId="{A01D244F-E7A6-4415-B5CC-BC7EC2005607}">
      <dsp:nvSpPr>
        <dsp:cNvPr id="0" name=""/>
        <dsp:cNvSpPr/>
      </dsp:nvSpPr>
      <dsp:spPr>
        <a:xfrm>
          <a:off x="0" y="1533115"/>
          <a:ext cx="5175384" cy="1191754"/>
        </a:xfrm>
        <a:prstGeom prst="roundRect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Test R-squared: ~45%</a:t>
          </a:r>
        </a:p>
      </dsp:txBody>
      <dsp:txXfrm>
        <a:off x="58177" y="1591292"/>
        <a:ext cx="5059030" cy="1075400"/>
      </dsp:txXfrm>
    </dsp:sp>
    <dsp:sp modelId="{B728993F-7913-4183-98D2-F28245DBE119}">
      <dsp:nvSpPr>
        <dsp:cNvPr id="0" name=""/>
        <dsp:cNvSpPr/>
      </dsp:nvSpPr>
      <dsp:spPr>
        <a:xfrm>
          <a:off x="0" y="2811270"/>
          <a:ext cx="5175384" cy="1191754"/>
        </a:xfrm>
        <a:prstGeom prst="round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Top Predictors: Education, age, work hours, race, ownership</a:t>
          </a:r>
        </a:p>
      </dsp:txBody>
      <dsp:txXfrm>
        <a:off x="58177" y="2869447"/>
        <a:ext cx="5059030" cy="1075400"/>
      </dsp:txXfrm>
    </dsp:sp>
    <dsp:sp modelId="{655047C0-710F-45B5-9F35-09B87F641E3E}">
      <dsp:nvSpPr>
        <dsp:cNvPr id="0" name=""/>
        <dsp:cNvSpPr/>
      </dsp:nvSpPr>
      <dsp:spPr>
        <a:xfrm>
          <a:off x="0" y="4089425"/>
          <a:ext cx="5175384" cy="1191754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Visual: Predicted vs Actual Income Scatterplot</a:t>
          </a:r>
        </a:p>
      </dsp:txBody>
      <dsp:txXfrm>
        <a:off x="58177" y="4147602"/>
        <a:ext cx="5059030" cy="1075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66020-39A1-4369-82FF-E5048F71DB85}">
      <dsp:nvSpPr>
        <dsp:cNvPr id="0" name=""/>
        <dsp:cNvSpPr/>
      </dsp:nvSpPr>
      <dsp:spPr>
        <a:xfrm>
          <a:off x="0" y="328251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Education: Strongest predictor of income</a:t>
          </a:r>
        </a:p>
      </dsp:txBody>
      <dsp:txXfrm>
        <a:off x="43321" y="371572"/>
        <a:ext cx="8142958" cy="800803"/>
      </dsp:txXfrm>
    </dsp:sp>
    <dsp:sp modelId="{650660E5-CC71-4EC2-93C0-C1AFCCF075C4}">
      <dsp:nvSpPr>
        <dsp:cNvPr id="0" name=""/>
        <dsp:cNvSpPr/>
      </dsp:nvSpPr>
      <dsp:spPr>
        <a:xfrm>
          <a:off x="0" y="1322256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Demographic gaps persist</a:t>
          </a:r>
        </a:p>
      </dsp:txBody>
      <dsp:txXfrm>
        <a:off x="43321" y="1365577"/>
        <a:ext cx="8142958" cy="800803"/>
      </dsp:txXfrm>
    </dsp:sp>
    <dsp:sp modelId="{405FBE6B-E7EA-446F-A1A5-B1B663E406C8}">
      <dsp:nvSpPr>
        <dsp:cNvPr id="0" name=""/>
        <dsp:cNvSpPr/>
      </dsp:nvSpPr>
      <dsp:spPr>
        <a:xfrm>
          <a:off x="0" y="2316261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Work intensity highly predictive</a:t>
          </a:r>
        </a:p>
      </dsp:txBody>
      <dsp:txXfrm>
        <a:off x="43321" y="2359582"/>
        <a:ext cx="8142958" cy="800803"/>
      </dsp:txXfrm>
    </dsp:sp>
    <dsp:sp modelId="{9CCA35E4-4ABB-43B8-8C05-0A60180A994D}">
      <dsp:nvSpPr>
        <dsp:cNvPr id="0" name=""/>
        <dsp:cNvSpPr/>
      </dsp:nvSpPr>
      <dsp:spPr>
        <a:xfrm>
          <a:off x="0" y="3310266"/>
          <a:ext cx="8229600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Model explains ~40–50% of variance</a:t>
          </a:r>
        </a:p>
      </dsp:txBody>
      <dsp:txXfrm>
        <a:off x="43321" y="3353587"/>
        <a:ext cx="8142958" cy="800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65DEF-5F22-4E54-AD72-4ABEB841CEAA}">
      <dsp:nvSpPr>
        <dsp:cNvPr id="0" name=""/>
        <dsp:cNvSpPr/>
      </dsp:nvSpPr>
      <dsp:spPr>
        <a:xfrm>
          <a:off x="52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61AA3C-AC15-4DE6-BD71-93115E349DFC}">
      <dsp:nvSpPr>
        <dsp:cNvPr id="0" name=""/>
        <dsp:cNvSpPr/>
      </dsp:nvSpPr>
      <dsp:spPr>
        <a:xfrm>
          <a:off x="2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Policy: Targeted economic programs</a:t>
          </a:r>
        </a:p>
      </dsp:txBody>
      <dsp:txXfrm>
        <a:off x="25435" y="2276522"/>
        <a:ext cx="1800000" cy="720000"/>
      </dsp:txXfrm>
    </dsp:sp>
    <dsp:sp modelId="{12EB9308-BADD-4F6D-9BD3-6689DA380D15}">
      <dsp:nvSpPr>
        <dsp:cNvPr id="0" name=""/>
        <dsp:cNvSpPr/>
      </dsp:nvSpPr>
      <dsp:spPr>
        <a:xfrm>
          <a:off x="263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DF629-46FF-435D-B2B6-181552F34F1D}">
      <dsp:nvSpPr>
        <dsp:cNvPr id="0" name=""/>
        <dsp:cNvSpPr/>
      </dsp:nvSpPr>
      <dsp:spPr>
        <a:xfrm>
          <a:off x="214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Business: Market segmentation use</a:t>
          </a:r>
        </a:p>
      </dsp:txBody>
      <dsp:txXfrm>
        <a:off x="2140435" y="2276522"/>
        <a:ext cx="1800000" cy="720000"/>
      </dsp:txXfrm>
    </dsp:sp>
    <dsp:sp modelId="{C895B151-232B-4F83-9A10-10DADD1EA742}">
      <dsp:nvSpPr>
        <dsp:cNvPr id="0" name=""/>
        <dsp:cNvSpPr/>
      </dsp:nvSpPr>
      <dsp:spPr>
        <a:xfrm>
          <a:off x="4750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8394A1-8CC0-409F-831E-91D6E4FFBD66}">
      <dsp:nvSpPr>
        <dsp:cNvPr id="0" name=""/>
        <dsp:cNvSpPr/>
      </dsp:nvSpPr>
      <dsp:spPr>
        <a:xfrm>
          <a:off x="4255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Personal: Guides educational/career choices</a:t>
          </a:r>
        </a:p>
      </dsp:txBody>
      <dsp:txXfrm>
        <a:off x="4255435" y="2276522"/>
        <a:ext cx="1800000" cy="720000"/>
      </dsp:txXfrm>
    </dsp:sp>
    <dsp:sp modelId="{DB0C36C2-203F-497E-B1B9-048D117467F4}">
      <dsp:nvSpPr>
        <dsp:cNvPr id="0" name=""/>
        <dsp:cNvSpPr/>
      </dsp:nvSpPr>
      <dsp:spPr>
        <a:xfrm>
          <a:off x="6865435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89C363-7F77-42E5-8685-D2F8550E4720}">
      <dsp:nvSpPr>
        <dsp:cNvPr id="0" name=""/>
        <dsp:cNvSpPr/>
      </dsp:nvSpPr>
      <dsp:spPr>
        <a:xfrm>
          <a:off x="6370435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Methodology: Demonstrates applied modeling + CV</a:t>
          </a:r>
        </a:p>
      </dsp:txBody>
      <dsp:txXfrm>
        <a:off x="6370435" y="2276522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EC11A-A0FE-48B5-8F74-CD5FA11E04BF}">
      <dsp:nvSpPr>
        <dsp:cNvPr id="0" name=""/>
        <dsp:cNvSpPr/>
      </dsp:nvSpPr>
      <dsp:spPr>
        <a:xfrm>
          <a:off x="518185" y="768902"/>
          <a:ext cx="1475437" cy="14754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3535AB-D130-44AA-87EC-7224859062C1}">
      <dsp:nvSpPr>
        <dsp:cNvPr id="0" name=""/>
        <dsp:cNvSpPr/>
      </dsp:nvSpPr>
      <dsp:spPr>
        <a:xfrm>
          <a:off x="832623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307964-690D-4AEF-9F75-EF4F9CAE752A}">
      <dsp:nvSpPr>
        <dsp:cNvPr id="0" name=""/>
        <dsp:cNvSpPr/>
      </dsp:nvSpPr>
      <dsp:spPr>
        <a:xfrm>
          <a:off x="46529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Omitted: Occupation, industry, cost of living</a:t>
          </a:r>
        </a:p>
      </dsp:txBody>
      <dsp:txXfrm>
        <a:off x="46529" y="2703902"/>
        <a:ext cx="2418750" cy="720000"/>
      </dsp:txXfrm>
    </dsp:sp>
    <dsp:sp modelId="{C587A699-6B45-4BBE-97D3-52286D88201F}">
      <dsp:nvSpPr>
        <dsp:cNvPr id="0" name=""/>
        <dsp:cNvSpPr/>
      </dsp:nvSpPr>
      <dsp:spPr>
        <a:xfrm>
          <a:off x="3360216" y="768902"/>
          <a:ext cx="1475437" cy="14754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907E9-C4E9-4466-A01C-4B1992B940CC}">
      <dsp:nvSpPr>
        <dsp:cNvPr id="0" name=""/>
        <dsp:cNvSpPr/>
      </dsp:nvSpPr>
      <dsp:spPr>
        <a:xfrm>
          <a:off x="3674654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299BD5-2C0A-4E36-B8DE-6A038130B319}">
      <dsp:nvSpPr>
        <dsp:cNvPr id="0" name=""/>
        <dsp:cNvSpPr/>
      </dsp:nvSpPr>
      <dsp:spPr>
        <a:xfrm>
          <a:off x="2888560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Top-coding affects income distribution</a:t>
          </a:r>
        </a:p>
      </dsp:txBody>
      <dsp:txXfrm>
        <a:off x="2888560" y="2703902"/>
        <a:ext cx="2418750" cy="720000"/>
      </dsp:txXfrm>
    </dsp:sp>
    <dsp:sp modelId="{64714EC0-6EFE-45E8-9790-253DB4F0E726}">
      <dsp:nvSpPr>
        <dsp:cNvPr id="0" name=""/>
        <dsp:cNvSpPr/>
      </dsp:nvSpPr>
      <dsp:spPr>
        <a:xfrm>
          <a:off x="6202248" y="768902"/>
          <a:ext cx="1475437" cy="14754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42B73-31FC-401E-A440-7443F922812A}">
      <dsp:nvSpPr>
        <dsp:cNvPr id="0" name=""/>
        <dsp:cNvSpPr/>
      </dsp:nvSpPr>
      <dsp:spPr>
        <a:xfrm>
          <a:off x="6516685" y="1083340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E05ADB-8567-4FF9-9E24-F34D5FDE4B55}">
      <dsp:nvSpPr>
        <dsp:cNvPr id="0" name=""/>
        <dsp:cNvSpPr/>
      </dsp:nvSpPr>
      <dsp:spPr>
        <a:xfrm>
          <a:off x="5730591" y="2703902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Future: Clustering, non-linear models, expanded variables</a:t>
          </a:r>
        </a:p>
      </dsp:txBody>
      <dsp:txXfrm>
        <a:off x="5730591" y="2703902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760F8EE1-052A-FE4F-9A70-F95822895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b="1" dirty="0">
                <a:solidFill>
                  <a:srgbClr val="FFFFFF"/>
                </a:solidFill>
              </a:rPr>
              <a:t>Modeling Total Personal Income in the U.S. Using 2023 ACS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A Predictive Analysis of Labor and Housing Market Determinants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Presented by</a:t>
            </a: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Misheck Malangano</a:t>
            </a:r>
          </a:p>
          <a:p>
            <a:pPr>
              <a:lnSpc>
                <a:spcPct val="90000"/>
              </a:lnSpc>
            </a:pPr>
            <a:endParaRPr lang="en-US" sz="2000" b="1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rgbClr val="FFFFFF"/>
                </a:solidFill>
              </a:rPr>
              <a:t>Date: May 5,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Insights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346DF5-A0EC-BF72-BDBE-2BEAF96EEB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593986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Why This Matters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D40A039-1A78-3411-7476-142497297D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303311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Limitations &amp; Next Steps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86C9367-E0BE-FC86-BF05-7EE7BF319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8971847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22693"/>
            <a:ext cx="9143998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384720" y="-2407841"/>
            <a:ext cx="4374557" cy="9144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55756" y="-2236808"/>
            <a:ext cx="4374128" cy="880235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-22690"/>
            <a:ext cx="6406863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4459073" y="-1032053"/>
            <a:ext cx="3742610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18" y="735106"/>
            <a:ext cx="7540322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384350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43467"/>
            <a:ext cx="2213403" cy="557106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Project 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FC2318-F370-62CF-5244-5FD2313F69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4752326"/>
              </p:ext>
            </p:extLst>
          </p:nvPr>
        </p:nvGraphicFramePr>
        <p:xfrm>
          <a:off x="3905730" y="643466"/>
          <a:ext cx="4718785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Why Total Income?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544177C-4C68-101C-7D08-A0CAD0349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658816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3500">
                <a:solidFill>
                  <a:srgbClr val="FFFFFF"/>
                </a:solidFill>
              </a:rPr>
              <a:t>Data Preparation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C0E856-0FBD-4ABE-B20B-C1200123D3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507258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Income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13" y="2459116"/>
            <a:ext cx="2776934" cy="3524823"/>
          </a:xfrm>
        </p:spPr>
        <p:txBody>
          <a:bodyPr>
            <a:normAutofit/>
          </a:bodyPr>
          <a:lstStyle/>
          <a:p>
            <a:endParaRPr lang="en-US" sz="1700">
              <a:solidFill>
                <a:srgbClr val="FFFFFF"/>
              </a:solidFill>
            </a:endParaRPr>
          </a:p>
          <a:p>
            <a:r>
              <a:rPr lang="en-US" sz="1700">
                <a:solidFill>
                  <a:srgbClr val="FFFFFF"/>
                </a:solidFill>
              </a:rPr>
              <a:t>Raw income: Right-skewed distribution</a:t>
            </a:r>
          </a:p>
        </p:txBody>
      </p:sp>
      <p:pic>
        <p:nvPicPr>
          <p:cNvPr id="5" name="Picture 4" descr="A graph of a distribution of income&#10;&#10;AI-generated content may be incorrect.">
            <a:extLst>
              <a:ext uri="{FF2B5EF4-FFF2-40B4-BE49-F238E27FC236}">
                <a16:creationId xmlns:a16="http://schemas.microsoft.com/office/drawing/2014/main" id="{803C8C8E-FB3F-2181-6941-920702DC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688" y="1533832"/>
            <a:ext cx="4650695" cy="33601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1" cy="1576446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407695"/>
            <a:ext cx="7293022" cy="834251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Demographic Patterns</a:t>
            </a:r>
          </a:p>
        </p:txBody>
      </p:sp>
      <p:pic>
        <p:nvPicPr>
          <p:cNvPr id="7" name="Picture 6" descr="A graph of income by education level&#10;&#10;AI-generated content may be incorrect.">
            <a:extLst>
              <a:ext uri="{FF2B5EF4-FFF2-40B4-BE49-F238E27FC236}">
                <a16:creationId xmlns:a16="http://schemas.microsoft.com/office/drawing/2014/main" id="{41D8E66A-1DB6-9BF1-476B-58D619F83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25" y="1983156"/>
            <a:ext cx="3005801" cy="2174963"/>
          </a:xfrm>
          <a:prstGeom prst="rect">
            <a:avLst/>
          </a:prstGeom>
        </p:spPr>
      </p:pic>
      <p:pic>
        <p:nvPicPr>
          <p:cNvPr id="9" name="Picture 8" descr="A graph of income by race ethnicity&#10;&#10;AI-generated content may be incorrect.">
            <a:extLst>
              <a:ext uri="{FF2B5EF4-FFF2-40B4-BE49-F238E27FC236}">
                <a16:creationId xmlns:a16="http://schemas.microsoft.com/office/drawing/2014/main" id="{996C6582-30D3-0998-2061-51B1B3993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134" y="2071256"/>
            <a:ext cx="2754507" cy="1993130"/>
          </a:xfrm>
          <a:prstGeom prst="rect">
            <a:avLst/>
          </a:prstGeom>
        </p:spPr>
      </p:pic>
      <p:pic>
        <p:nvPicPr>
          <p:cNvPr id="5" name="Picture 4" descr="A graph showing the difference between male and female&#10;&#10;AI-generated content may be incorrect.">
            <a:extLst>
              <a:ext uri="{FF2B5EF4-FFF2-40B4-BE49-F238E27FC236}">
                <a16:creationId xmlns:a16="http://schemas.microsoft.com/office/drawing/2014/main" id="{4F005BE4-3897-89B8-EFEE-279258671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48" y="2143744"/>
            <a:ext cx="2658327" cy="192064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4393453"/>
            <a:ext cx="7086600" cy="144263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Gender: Males earn more on average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Education: Higher education = higher income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Race/Ethnicity: Persistent disparities observed.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576446"/>
            <a:chOff x="0" y="0"/>
            <a:chExt cx="12192002" cy="15764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8" y="319314"/>
            <a:ext cx="7108033" cy="1030515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Additional Factors</a:t>
            </a:r>
          </a:p>
        </p:txBody>
      </p:sp>
      <p:pic>
        <p:nvPicPr>
          <p:cNvPr id="5" name="Picture 4" descr="A graph showing the income by labor force status&#10;&#10;AI-generated content may be incorrect.">
            <a:extLst>
              <a:ext uri="{FF2B5EF4-FFF2-40B4-BE49-F238E27FC236}">
                <a16:creationId xmlns:a16="http://schemas.microsoft.com/office/drawing/2014/main" id="{EAA6FDF3-FD28-54E8-6997-FFF86360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98" y="2122380"/>
            <a:ext cx="3423938" cy="2473795"/>
          </a:xfrm>
          <a:prstGeom prst="rect">
            <a:avLst/>
          </a:prstGeom>
        </p:spPr>
      </p:pic>
      <p:pic>
        <p:nvPicPr>
          <p:cNvPr id="7" name="Picture 6" descr="A graph of income by age group&#10;&#10;AI-generated content may be incorrect.">
            <a:extLst>
              <a:ext uri="{FF2B5EF4-FFF2-40B4-BE49-F238E27FC236}">
                <a16:creationId xmlns:a16="http://schemas.microsoft.com/office/drawing/2014/main" id="{CCE9FDD6-05F7-7B3E-91B7-A56FFF4B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53" y="2136404"/>
            <a:ext cx="3450265" cy="24928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4282" y="4665450"/>
            <a:ext cx="7122320" cy="1385266"/>
          </a:xfrm>
        </p:spPr>
        <p:txBody>
          <a:bodyPr>
            <a:normAutofit fontScale="85000" lnSpcReduction="10000"/>
          </a:bodyPr>
          <a:lstStyle/>
          <a:p>
            <a:endParaRPr lang="en-US" sz="1700" dirty="0"/>
          </a:p>
          <a:p>
            <a:r>
              <a:rPr lang="en-US" sz="2800" dirty="0"/>
              <a:t>Age: Peak income at mid-career (35–54)</a:t>
            </a:r>
          </a:p>
          <a:p>
            <a:r>
              <a:rPr lang="en-US" sz="2800" dirty="0"/>
              <a:t>Labor Force Participation: Strong income association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9143997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0"/>
            <a:ext cx="6086479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4" y="-1"/>
            <a:ext cx="3057523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4512" y="-1"/>
            <a:ext cx="8799485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9" y="294538"/>
            <a:ext cx="7421963" cy="1033669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Predictive Modeling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699" y="2318197"/>
            <a:ext cx="7293023" cy="3683358"/>
          </a:xfrm>
        </p:spPr>
        <p:txBody>
          <a:bodyPr anchor="ctr">
            <a:normAutofit fontScale="92500" lnSpcReduction="10000"/>
          </a:bodyPr>
          <a:lstStyle/>
          <a:p>
            <a:endParaRPr lang="en-US" sz="1700" dirty="0"/>
          </a:p>
          <a:p>
            <a:r>
              <a:rPr lang="en-US" sz="3600" dirty="0"/>
              <a:t>80% training, 20% testing split</a:t>
            </a:r>
          </a:p>
          <a:p>
            <a:r>
              <a:rPr lang="en-US" sz="3600" dirty="0"/>
              <a:t>Model 1: Age only</a:t>
            </a:r>
          </a:p>
          <a:p>
            <a:r>
              <a:rPr lang="en-US" sz="3600" dirty="0"/>
              <a:t>Model 2: Age, sex, hours worked</a:t>
            </a:r>
          </a:p>
          <a:p>
            <a:r>
              <a:rPr lang="en-US" sz="3600" dirty="0"/>
              <a:t>Model 3: Adds education, race</a:t>
            </a:r>
          </a:p>
          <a:p>
            <a:r>
              <a:rPr lang="en-US" sz="3600" dirty="0"/>
              <a:t>Final Model: Adds marital status, homeownership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700"/>
              <a:t>Final Model 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BBB8F82-174A-49B1-F8D1-78E3D5CCDA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7278262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352</Words>
  <Application>Microsoft Office PowerPoint</Application>
  <PresentationFormat>On-screen Show (4:3)</PresentationFormat>
  <Paragraphs>61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Modeling Total Personal Income in the U.S. Using 2023 ACS Data</vt:lpstr>
      <vt:lpstr>Project Overview</vt:lpstr>
      <vt:lpstr>Why Total Income?</vt:lpstr>
      <vt:lpstr>Data Preparation</vt:lpstr>
      <vt:lpstr>Income Distribution</vt:lpstr>
      <vt:lpstr>Demographic Patterns</vt:lpstr>
      <vt:lpstr>Additional Factors</vt:lpstr>
      <vt:lpstr>Predictive Modeling Steps</vt:lpstr>
      <vt:lpstr>Final Model Results</vt:lpstr>
      <vt:lpstr>Key Insights</vt:lpstr>
      <vt:lpstr>Why This Matters</vt:lpstr>
      <vt:lpstr>Limitations &amp; Next Steps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Misheck  Malangano</cp:lastModifiedBy>
  <cp:revision>3</cp:revision>
  <dcterms:created xsi:type="dcterms:W3CDTF">2013-01-27T09:14:16Z</dcterms:created>
  <dcterms:modified xsi:type="dcterms:W3CDTF">2025-05-05T02:18:55Z</dcterms:modified>
  <cp:category/>
</cp:coreProperties>
</file>